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sldIdLst>
    <p:sldId id="361" r:id="rId2"/>
    <p:sldId id="463" r:id="rId3"/>
    <p:sldId id="457" r:id="rId4"/>
    <p:sldId id="414" r:id="rId5"/>
    <p:sldId id="570" r:id="rId6"/>
    <p:sldId id="579" r:id="rId7"/>
    <p:sldId id="580" r:id="rId8"/>
    <p:sldId id="588" r:id="rId9"/>
    <p:sldId id="587" r:id="rId10"/>
    <p:sldId id="589" r:id="rId11"/>
    <p:sldId id="586" r:id="rId12"/>
    <p:sldId id="585" r:id="rId13"/>
    <p:sldId id="584" r:id="rId14"/>
    <p:sldId id="583" r:id="rId15"/>
    <p:sldId id="582" r:id="rId16"/>
    <p:sldId id="602" r:id="rId17"/>
    <p:sldId id="609" r:id="rId18"/>
    <p:sldId id="597" r:id="rId19"/>
    <p:sldId id="611" r:id="rId20"/>
    <p:sldId id="598" r:id="rId21"/>
    <p:sldId id="595" r:id="rId22"/>
    <p:sldId id="596" r:id="rId23"/>
    <p:sldId id="591" r:id="rId24"/>
    <p:sldId id="600" r:id="rId25"/>
    <p:sldId id="601" r:id="rId26"/>
    <p:sldId id="612" r:id="rId27"/>
    <p:sldId id="604" r:id="rId28"/>
    <p:sldId id="603" r:id="rId29"/>
    <p:sldId id="605" r:id="rId30"/>
    <p:sldId id="613" r:id="rId31"/>
    <p:sldId id="614" r:id="rId32"/>
    <p:sldId id="610" r:id="rId33"/>
    <p:sldId id="606" r:id="rId34"/>
    <p:sldId id="607" r:id="rId35"/>
    <p:sldId id="608" r:id="rId36"/>
    <p:sldId id="500" r:id="rId3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AACB2AA-83A1-4EF5-B550-571AA4DA8240}" v="43" dt="2021-09-27T06:23:54.90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29" autoAdjust="0"/>
    <p:restoredTop sz="94660"/>
  </p:normalViewPr>
  <p:slideViewPr>
    <p:cSldViewPr>
      <p:cViewPr varScale="1">
        <p:scale>
          <a:sx n="80" d="100"/>
          <a:sy n="80" d="100"/>
        </p:scale>
        <p:origin x="1502" y="5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eios Starqua" userId="8cf9fb8f937025db" providerId="LiveId" clId="{7AACB2AA-83A1-4EF5-B550-571AA4DA8240}"/>
    <pc:docChg chg="custSel modSld">
      <pc:chgData name="Keios Starqua" userId="8cf9fb8f937025db" providerId="LiveId" clId="{7AACB2AA-83A1-4EF5-B550-571AA4DA8240}" dt="2021-09-27T06:23:54.903" v="46" actId="20577"/>
      <pc:docMkLst>
        <pc:docMk/>
      </pc:docMkLst>
      <pc:sldChg chg="modSp">
        <pc:chgData name="Keios Starqua" userId="8cf9fb8f937025db" providerId="LiveId" clId="{7AACB2AA-83A1-4EF5-B550-571AA4DA8240}" dt="2021-09-27T06:23:54.903" v="46" actId="20577"/>
        <pc:sldMkLst>
          <pc:docMk/>
          <pc:sldMk cId="1113385560" sldId="600"/>
        </pc:sldMkLst>
        <pc:spChg chg="mod">
          <ac:chgData name="Keios Starqua" userId="8cf9fb8f937025db" providerId="LiveId" clId="{7AACB2AA-83A1-4EF5-B550-571AA4DA8240}" dt="2021-09-27T06:23:54.903" v="46" actId="20577"/>
          <ac:spMkLst>
            <pc:docMk/>
            <pc:sldMk cId="1113385560" sldId="600"/>
            <ac:spMk id="5" creationId="{6AFA5F2E-B8D3-48E5-8843-CA940401F8C4}"/>
          </ac:spMkLst>
        </pc:spChg>
      </pc:sldChg>
      <pc:sldChg chg="modSp mod">
        <pc:chgData name="Keios Starqua" userId="8cf9fb8f937025db" providerId="LiveId" clId="{7AACB2AA-83A1-4EF5-B550-571AA4DA8240}" dt="2021-09-24T07:25:03.464" v="1" actId="1076"/>
        <pc:sldMkLst>
          <pc:docMk/>
          <pc:sldMk cId="3679155594" sldId="609"/>
        </pc:sldMkLst>
        <pc:graphicFrameChg chg="mod modGraphic">
          <ac:chgData name="Keios Starqua" userId="8cf9fb8f937025db" providerId="LiveId" clId="{7AACB2AA-83A1-4EF5-B550-571AA4DA8240}" dt="2021-09-24T07:25:03.464" v="1" actId="1076"/>
          <ac:graphicFrameMkLst>
            <pc:docMk/>
            <pc:sldMk cId="3679155594" sldId="609"/>
            <ac:graphicFrameMk id="2" creationId="{ABB9CA82-3CFA-4725-B25F-56BF45926052}"/>
          </ac:graphicFrameMkLst>
        </pc:graphicFrameChg>
      </pc:sldChg>
      <pc:sldChg chg="modSp mod">
        <pc:chgData name="Keios Starqua" userId="8cf9fb8f937025db" providerId="LiveId" clId="{7AACB2AA-83A1-4EF5-B550-571AA4DA8240}" dt="2021-09-24T07:38:52.387" v="3" actId="1076"/>
        <pc:sldMkLst>
          <pc:docMk/>
          <pc:sldMk cId="140254852" sldId="612"/>
        </pc:sldMkLst>
        <pc:picChg chg="mod">
          <ac:chgData name="Keios Starqua" userId="8cf9fb8f937025db" providerId="LiveId" clId="{7AACB2AA-83A1-4EF5-B550-571AA4DA8240}" dt="2021-09-24T07:38:48.901" v="2" actId="1076"/>
          <ac:picMkLst>
            <pc:docMk/>
            <pc:sldMk cId="140254852" sldId="612"/>
            <ac:picMk id="3" creationId="{4D77425E-B853-429B-A01E-962E423F0AB2}"/>
          </ac:picMkLst>
        </pc:picChg>
        <pc:picChg chg="mod">
          <ac:chgData name="Keios Starqua" userId="8cf9fb8f937025db" providerId="LiveId" clId="{7AACB2AA-83A1-4EF5-B550-571AA4DA8240}" dt="2021-09-24T07:38:52.387" v="3" actId="1076"/>
          <ac:picMkLst>
            <pc:docMk/>
            <pc:sldMk cId="140254852" sldId="612"/>
            <ac:picMk id="7" creationId="{9A22DD2D-8A65-4359-8B62-C87355417F9A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B8F1AE-C9E3-4855-8384-3519135F4987}" type="datetimeFigureOut">
              <a:rPr lang="en-US" smtClean="0"/>
              <a:t>9/27/2021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B37420-7D57-431D-A042-714C4F8A4F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7597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60A04-EBE5-4BA7-9B11-D34CCFDEFEC4}" type="datetimeFigureOut">
              <a:rPr lang="en-US" smtClean="0"/>
              <a:t>9/27/2021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342CB-55DF-42F2-A5E8-03B331FE95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089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60A04-EBE5-4BA7-9B11-D34CCFDEFEC4}" type="datetimeFigureOut">
              <a:rPr lang="en-US" smtClean="0"/>
              <a:t>9/27/2021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342CB-55DF-42F2-A5E8-03B331FE95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3174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60A04-EBE5-4BA7-9B11-D34CCFDEFEC4}" type="datetimeFigureOut">
              <a:rPr lang="en-US" smtClean="0"/>
              <a:t>9/27/2021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342CB-55DF-42F2-A5E8-03B331FE95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4100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60A04-EBE5-4BA7-9B11-D34CCFDEFEC4}" type="datetimeFigureOut">
              <a:rPr lang="en-US" smtClean="0"/>
              <a:t>9/27/2021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342CB-55DF-42F2-A5E8-03B331FE95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3510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60A04-EBE5-4BA7-9B11-D34CCFDEFEC4}" type="datetimeFigureOut">
              <a:rPr lang="en-US" smtClean="0"/>
              <a:t>9/27/2021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342CB-55DF-42F2-A5E8-03B331FE95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3346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60A04-EBE5-4BA7-9B11-D34CCFDEFEC4}" type="datetimeFigureOut">
              <a:rPr lang="en-US" smtClean="0"/>
              <a:t>9/27/2021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342CB-55DF-42F2-A5E8-03B331FE95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4203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60A04-EBE5-4BA7-9B11-D34CCFDEFEC4}" type="datetimeFigureOut">
              <a:rPr lang="en-US" smtClean="0"/>
              <a:t>9/27/2021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342CB-55DF-42F2-A5E8-03B331FE95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1816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60A04-EBE5-4BA7-9B11-D34CCFDEFEC4}" type="datetimeFigureOut">
              <a:rPr lang="en-US" smtClean="0"/>
              <a:t>9/27/2021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342CB-55DF-42F2-A5E8-03B331FE95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2326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60A04-EBE5-4BA7-9B11-D34CCFDEFEC4}" type="datetimeFigureOut">
              <a:rPr lang="en-US" smtClean="0"/>
              <a:t>9/27/2021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342CB-55DF-42F2-A5E8-03B331FE95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5774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60A04-EBE5-4BA7-9B11-D34CCFDEFEC4}" type="datetimeFigureOut">
              <a:rPr lang="en-US" smtClean="0"/>
              <a:t>9/27/2021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342CB-55DF-42F2-A5E8-03B331FE95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1147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60A04-EBE5-4BA7-9B11-D34CCFDEFEC4}" type="datetimeFigureOut">
              <a:rPr lang="en-US" smtClean="0"/>
              <a:t>9/27/2021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342CB-55DF-42F2-A5E8-03B331FE95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5740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B60A04-EBE5-4BA7-9B11-D34CCFDEFEC4}" type="datetimeFigureOut">
              <a:rPr lang="en-US" smtClean="0"/>
              <a:t>9/27/2021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E342CB-55DF-42F2-A5E8-03B331FE95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7128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loannguyenthanh1978@gmail.com" TargetMode="Externa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7.jpeg"/><Relationship Id="rId7" Type="http://schemas.openxmlformats.org/officeDocument/2006/relationships/image" Target="../media/image11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10" Type="http://schemas.openxmlformats.org/officeDocument/2006/relationships/image" Target="../media/image14.jpeg"/><Relationship Id="rId4" Type="http://schemas.openxmlformats.org/officeDocument/2006/relationships/image" Target="../media/image8.jpeg"/><Relationship Id="rId9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helbling-ezone.com/" TargetMode="Externa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7" Type="http://schemas.openxmlformats.org/officeDocument/2006/relationships/image" Target="../media/image21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jpeg"/><Relationship Id="rId5" Type="http://schemas.openxmlformats.org/officeDocument/2006/relationships/image" Target="../media/image18.jpeg"/><Relationship Id="rId4" Type="http://schemas.openxmlformats.org/officeDocument/2006/relationships/image" Target="../media/image29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7" Type="http://schemas.openxmlformats.org/officeDocument/2006/relationships/image" Target="../media/image27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jpeg"/><Relationship Id="rId5" Type="http://schemas.openxmlformats.org/officeDocument/2006/relationships/image" Target="../media/image31.jpeg"/><Relationship Id="rId4" Type="http://schemas.openxmlformats.org/officeDocument/2006/relationships/image" Target="../media/image23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5" Type="http://schemas.openxmlformats.org/officeDocument/2006/relationships/image" Target="../media/image15.png"/><Relationship Id="rId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6" Type="http://schemas.openxmlformats.org/officeDocument/2006/relationships/image" Target="../media/image15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dictionary.cambridge.org/dictionary/english/works" TargetMode="External"/><Relationship Id="rId13" Type="http://schemas.openxmlformats.org/officeDocument/2006/relationships/hyperlink" Target="https://dictionary.cambridge.org/dictionary/english/their" TargetMode="External"/><Relationship Id="rId3" Type="http://schemas.openxmlformats.org/officeDocument/2006/relationships/image" Target="../media/image3.jpeg"/><Relationship Id="rId7" Type="http://schemas.openxmlformats.org/officeDocument/2006/relationships/hyperlink" Target="https://dictionary.cambridge.org/dictionary/english/mind" TargetMode="External"/><Relationship Id="rId12" Type="http://schemas.openxmlformats.org/officeDocument/2006/relationships/hyperlink" Target="https://dictionary.cambridge.org/dictionary/english/character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dictionary.cambridge.org/dictionary/english/human" TargetMode="External"/><Relationship Id="rId11" Type="http://schemas.openxmlformats.org/officeDocument/2006/relationships/hyperlink" Target="https://dictionary.cambridge.org/dictionary/english/particular" TargetMode="External"/><Relationship Id="rId5" Type="http://schemas.openxmlformats.org/officeDocument/2006/relationships/hyperlink" Target="https://dictionary.cambridge.org/dictionary/english/study" TargetMode="External"/><Relationship Id="rId10" Type="http://schemas.openxmlformats.org/officeDocument/2006/relationships/hyperlink" Target="https://dictionary.cambridge.org/dictionary/english/behaviour" TargetMode="External"/><Relationship Id="rId4" Type="http://schemas.openxmlformats.org/officeDocument/2006/relationships/hyperlink" Target="https://dictionary.cambridge.org/dictionary/english/scientific" TargetMode="External"/><Relationship Id="rId9" Type="http://schemas.openxmlformats.org/officeDocument/2006/relationships/hyperlink" Target="https://dictionary.cambridge.org/dictionary/english/influence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dictionary.cambridge.org/dictionary/english/illness" TargetMode="External"/><Relationship Id="rId13" Type="http://schemas.openxmlformats.org/officeDocument/2006/relationships/hyperlink" Target="https://dictionary.cambridge.org/dictionary/english/involve" TargetMode="External"/><Relationship Id="rId3" Type="http://schemas.openxmlformats.org/officeDocument/2006/relationships/image" Target="../media/image5.jpeg"/><Relationship Id="rId7" Type="http://schemas.openxmlformats.org/officeDocument/2006/relationships/hyperlink" Target="https://dictionary.cambridge.org/dictionary/english/mental" TargetMode="External"/><Relationship Id="rId12" Type="http://schemas.openxmlformats.org/officeDocument/2006/relationships/hyperlink" Target="https://dictionary.cambridge.org/dictionary/english/life" TargetMode="Externa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dictionary.cambridge.org/dictionary/english/disorder" TargetMode="External"/><Relationship Id="rId11" Type="http://schemas.openxmlformats.org/officeDocument/2006/relationships/hyperlink" Target="https://dictionary.cambridge.org/dictionary/english/their" TargetMode="External"/><Relationship Id="rId5" Type="http://schemas.openxmlformats.org/officeDocument/2006/relationships/hyperlink" Target="https://dictionary.cambridge.org/dictionary/english/anxiety" TargetMode="External"/><Relationship Id="rId15" Type="http://schemas.openxmlformats.org/officeDocument/2006/relationships/hyperlink" Target="https://dictionary.cambridge.org/dictionary/english/fear" TargetMode="External"/><Relationship Id="rId10" Type="http://schemas.openxmlformats.org/officeDocument/2006/relationships/hyperlink" Target="https://dictionary.cambridge.org/dictionary/english/affect" TargetMode="External"/><Relationship Id="rId4" Type="http://schemas.openxmlformats.org/officeDocument/2006/relationships/hyperlink" Target="https://dictionary.cambridge.org/dictionary/english/type" TargetMode="External"/><Relationship Id="rId9" Type="http://schemas.openxmlformats.org/officeDocument/2006/relationships/hyperlink" Target="https://dictionary.cambridge.org/dictionary/english/worried" TargetMode="External"/><Relationship Id="rId14" Type="http://schemas.openxmlformats.org/officeDocument/2006/relationships/hyperlink" Target="https://dictionary.cambridge.org/dictionary/english/extreme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89144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TEACHER’S </a:t>
            </a:r>
            <a:r>
              <a:rPr lang="vi-VN" sz="32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PERSONAL INFORMATION</a:t>
            </a:r>
            <a:endParaRPr lang="en-US" sz="32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46910"/>
            <a:ext cx="8458200" cy="4879255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Name: Nguyen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Thanh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Loan</a:t>
            </a: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Facebook: Loan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Ngu</a:t>
            </a:r>
            <a:r>
              <a:rPr lang="vi-VN" dirty="0">
                <a:latin typeface="Times New Roman" pitchFamily="18" charset="0"/>
                <a:cs typeface="Times New Roman" pitchFamily="18" charset="0"/>
              </a:rPr>
              <a:t>yễn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Thanh</a:t>
            </a:r>
            <a:endParaRPr lang="vi-VN" dirty="0">
              <a:latin typeface="Times New Roman" pitchFamily="18" charset="0"/>
              <a:cs typeface="Times New Roman" pitchFamily="18" charset="0"/>
            </a:endParaRPr>
          </a:p>
          <a:p>
            <a:r>
              <a:rPr lang="vi-VN" dirty="0">
                <a:latin typeface="Times New Roman" pitchFamily="18" charset="0"/>
                <a:cs typeface="Times New Roman" pitchFamily="18" charset="0"/>
              </a:rPr>
              <a:t>Mobile number: 0942 255 937</a:t>
            </a:r>
          </a:p>
          <a:p>
            <a:r>
              <a:rPr lang="vi-VN" dirty="0">
                <a:latin typeface="Times New Roman" pitchFamily="18" charset="0"/>
                <a:cs typeface="Times New Roman" pitchFamily="18" charset="0"/>
              </a:rPr>
              <a:t>Email:  </a:t>
            </a:r>
            <a:r>
              <a:rPr lang="vi-VN" dirty="0">
                <a:latin typeface="Times New Roman" pitchFamily="18" charset="0"/>
                <a:cs typeface="Times New Roman" pitchFamily="18" charset="0"/>
                <a:hlinkClick r:id="rId2"/>
              </a:rPr>
              <a:t>loannguyenthanh1978@gmail.com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dirty="0" err="1">
                <a:latin typeface="Times New Roman" pitchFamily="18" charset="0"/>
                <a:cs typeface="Times New Roman" pitchFamily="18" charset="0"/>
              </a:rPr>
              <a:t>Zalo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lớp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: </a:t>
            </a:r>
          </a:p>
          <a:p>
            <a:pPr marL="0" indent="0">
              <a:buNone/>
            </a:pPr>
            <a:r>
              <a:rPr lang="en-US" b="1" dirty="0">
                <a:latin typeface="Times New Roman" pitchFamily="18" charset="0"/>
                <a:cs typeface="Times New Roman" pitchFamily="18" charset="0"/>
              </a:rPr>
              <a:t>DH19LG1-TA3A-010112284301</a:t>
            </a:r>
          </a:p>
          <a:p>
            <a:pPr marL="0" indent="0">
              <a:buNone/>
            </a:pPr>
            <a:r>
              <a:rPr lang="en-US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https://zalo.me/g/suwnaq219</a:t>
            </a:r>
          </a:p>
        </p:txBody>
      </p:sp>
    </p:spTree>
    <p:extLst>
      <p:ext uri="{BB962C8B-B14F-4D97-AF65-F5344CB8AC3E}">
        <p14:creationId xmlns:p14="http://schemas.microsoft.com/office/powerpoint/2010/main" val="533278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BEE5CF8-B88B-437E-A39E-577EDCF742D7}"/>
              </a:ext>
            </a:extLst>
          </p:cNvPr>
          <p:cNvSpPr txBox="1"/>
          <p:nvPr/>
        </p:nvSpPr>
        <p:spPr>
          <a:xfrm>
            <a:off x="1803596" y="5951548"/>
            <a:ext cx="2514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aerophobia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A4BBC9-D870-403A-A85F-7F6D34D4C9BC}"/>
              </a:ext>
            </a:extLst>
          </p:cNvPr>
          <p:cNvSpPr txBox="1"/>
          <p:nvPr/>
        </p:nvSpPr>
        <p:spPr>
          <a:xfrm>
            <a:off x="6185096" y="6013103"/>
            <a:ext cx="31751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fear of flying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C04DB024-35C1-4875-BC1F-70B938CD06C6}"/>
              </a:ext>
            </a:extLst>
          </p:cNvPr>
          <p:cNvSpPr txBox="1">
            <a:spLocks/>
          </p:cNvSpPr>
          <p:nvPr/>
        </p:nvSpPr>
        <p:spPr>
          <a:xfrm>
            <a:off x="160868" y="-4464"/>
            <a:ext cx="3039532" cy="7620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VOCABULARY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61CF9026-B844-4510-8C30-4F64CE47B4FD}"/>
              </a:ext>
            </a:extLst>
          </p:cNvPr>
          <p:cNvSpPr txBox="1">
            <a:spLocks/>
          </p:cNvSpPr>
          <p:nvPr/>
        </p:nvSpPr>
        <p:spPr>
          <a:xfrm>
            <a:off x="3057378" y="288821"/>
            <a:ext cx="4953000" cy="6540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b="1" i="1" dirty="0">
                <a:solidFill>
                  <a:srgbClr val="00B050"/>
                </a:solidFill>
                <a:latin typeface="Sitka Display" pitchFamily="2" charset="0"/>
                <a:cs typeface="Times New Roman" panose="02020603050405020304" pitchFamily="18" charset="0"/>
              </a:rPr>
              <a:t>TYPES OF PHOBIAS</a:t>
            </a:r>
            <a:endParaRPr lang="en-US" sz="2400" b="1" i="1" dirty="0">
              <a:solidFill>
                <a:srgbClr val="002060"/>
              </a:solidFill>
              <a:latin typeface="Sitka Display" pitchFamily="2" charset="0"/>
              <a:cs typeface="Times New Roman" panose="02020603050405020304" pitchFamily="18" charset="0"/>
            </a:endParaRPr>
          </a:p>
        </p:txBody>
      </p:sp>
      <p:pic>
        <p:nvPicPr>
          <p:cNvPr id="12290" name="Picture 2" descr="What is aviophobia and what causes fear of flying? Symptoms, treatment and  celebrity sufferers">
            <a:extLst>
              <a:ext uri="{FF2B5EF4-FFF2-40B4-BE49-F238E27FC236}">
                <a16:creationId xmlns:a16="http://schemas.microsoft.com/office/drawing/2014/main" id="{D6F22F09-ECF0-4CFA-A06C-3B74AC051B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499" y="1167154"/>
            <a:ext cx="7353301" cy="4727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C22B888-D1DD-4607-8114-E7E67C1A405A}"/>
              </a:ext>
            </a:extLst>
          </p:cNvPr>
          <p:cNvSpPr txBox="1"/>
          <p:nvPr/>
        </p:nvSpPr>
        <p:spPr>
          <a:xfrm>
            <a:off x="1780736" y="6351657"/>
            <a:ext cx="46775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i="0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/ˌ</a:t>
            </a:r>
            <a:r>
              <a:rPr lang="en-US" sz="2400" b="0" i="0" dirty="0" err="1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eə.rəˈfəʊ.bi.ə</a:t>
            </a:r>
            <a:r>
              <a:rPr lang="en-US" sz="2400" b="0" i="0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/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39320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BEE5CF8-B88B-437E-A39E-577EDCF742D7}"/>
              </a:ext>
            </a:extLst>
          </p:cNvPr>
          <p:cNvSpPr txBox="1"/>
          <p:nvPr/>
        </p:nvSpPr>
        <p:spPr>
          <a:xfrm>
            <a:off x="1600200" y="5933963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bibliophobia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A4BBC9-D870-403A-A85F-7F6D34D4C9BC}"/>
              </a:ext>
            </a:extLst>
          </p:cNvPr>
          <p:cNvSpPr txBox="1"/>
          <p:nvPr/>
        </p:nvSpPr>
        <p:spPr>
          <a:xfrm>
            <a:off x="4825805" y="5951548"/>
            <a:ext cx="31751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fear of books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C04DB024-35C1-4875-BC1F-70B938CD06C6}"/>
              </a:ext>
            </a:extLst>
          </p:cNvPr>
          <p:cNvSpPr txBox="1">
            <a:spLocks/>
          </p:cNvSpPr>
          <p:nvPr/>
        </p:nvSpPr>
        <p:spPr>
          <a:xfrm>
            <a:off x="160868" y="-4464"/>
            <a:ext cx="3039532" cy="7620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VOCABULARY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61CF9026-B844-4510-8C30-4F64CE47B4FD}"/>
              </a:ext>
            </a:extLst>
          </p:cNvPr>
          <p:cNvSpPr txBox="1">
            <a:spLocks/>
          </p:cNvSpPr>
          <p:nvPr/>
        </p:nvSpPr>
        <p:spPr>
          <a:xfrm>
            <a:off x="3057378" y="288821"/>
            <a:ext cx="4953000" cy="6540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b="1" i="1" dirty="0">
                <a:solidFill>
                  <a:srgbClr val="00B050"/>
                </a:solidFill>
                <a:latin typeface="Sitka Display" pitchFamily="2" charset="0"/>
                <a:cs typeface="Times New Roman" panose="02020603050405020304" pitchFamily="18" charset="0"/>
              </a:rPr>
              <a:t>TYPES OF PHOBIAS</a:t>
            </a:r>
            <a:endParaRPr lang="en-US" sz="2400" b="1" i="1" dirty="0">
              <a:solidFill>
                <a:srgbClr val="002060"/>
              </a:solidFill>
              <a:latin typeface="Sitka Display" pitchFamily="2" charset="0"/>
              <a:cs typeface="Times New Roman" panose="02020603050405020304" pitchFamily="18" charset="0"/>
            </a:endParaRPr>
          </a:p>
        </p:txBody>
      </p:sp>
      <p:pic>
        <p:nvPicPr>
          <p:cNvPr id="6146" name="Picture 2" descr="Bibliophobia | Phobia Wiki | Fandom">
            <a:extLst>
              <a:ext uri="{FF2B5EF4-FFF2-40B4-BE49-F238E27FC236}">
                <a16:creationId xmlns:a16="http://schemas.microsoft.com/office/drawing/2014/main" id="{6A4CC03C-65D8-423B-9BED-012E466990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226" y="1176338"/>
            <a:ext cx="7191374" cy="4757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46E78C7-7B43-4CA1-B88C-36D6E27392B2}"/>
              </a:ext>
            </a:extLst>
          </p:cNvPr>
          <p:cNvSpPr txBox="1"/>
          <p:nvPr/>
        </p:nvSpPr>
        <p:spPr>
          <a:xfrm>
            <a:off x="7951763" y="4572000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5963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BEE5CF8-B88B-437E-A39E-577EDCF742D7}"/>
              </a:ext>
            </a:extLst>
          </p:cNvPr>
          <p:cNvSpPr txBox="1"/>
          <p:nvPr/>
        </p:nvSpPr>
        <p:spPr>
          <a:xfrm>
            <a:off x="1600200" y="5951548"/>
            <a:ext cx="24131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ranidaphobia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A4BBC9-D870-403A-A85F-7F6D34D4C9BC}"/>
              </a:ext>
            </a:extLst>
          </p:cNvPr>
          <p:cNvSpPr txBox="1"/>
          <p:nvPr/>
        </p:nvSpPr>
        <p:spPr>
          <a:xfrm>
            <a:off x="6096000" y="6024440"/>
            <a:ext cx="24131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fear of frogs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C04DB024-35C1-4875-BC1F-70B938CD06C6}"/>
              </a:ext>
            </a:extLst>
          </p:cNvPr>
          <p:cNvSpPr txBox="1">
            <a:spLocks/>
          </p:cNvSpPr>
          <p:nvPr/>
        </p:nvSpPr>
        <p:spPr>
          <a:xfrm>
            <a:off x="160868" y="-4464"/>
            <a:ext cx="3039532" cy="7620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VOCABULARY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61CF9026-B844-4510-8C30-4F64CE47B4FD}"/>
              </a:ext>
            </a:extLst>
          </p:cNvPr>
          <p:cNvSpPr txBox="1">
            <a:spLocks/>
          </p:cNvSpPr>
          <p:nvPr/>
        </p:nvSpPr>
        <p:spPr>
          <a:xfrm>
            <a:off x="3057378" y="288821"/>
            <a:ext cx="4953000" cy="6540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b="1" i="1" dirty="0">
                <a:solidFill>
                  <a:srgbClr val="00B050"/>
                </a:solidFill>
                <a:latin typeface="Sitka Display" pitchFamily="2" charset="0"/>
                <a:cs typeface="Times New Roman" panose="02020603050405020304" pitchFamily="18" charset="0"/>
              </a:rPr>
              <a:t>TYPES OF PHOBIAS</a:t>
            </a:r>
            <a:endParaRPr lang="en-US" sz="2400" b="1" i="1" dirty="0">
              <a:solidFill>
                <a:srgbClr val="002060"/>
              </a:solidFill>
              <a:latin typeface="Sitka Display" pitchFamily="2" charset="0"/>
              <a:cs typeface="Times New Roman" panose="02020603050405020304" pitchFamily="18" charset="0"/>
            </a:endParaRPr>
          </a:p>
        </p:txBody>
      </p:sp>
      <p:pic>
        <p:nvPicPr>
          <p:cNvPr id="7170" name="Picture 2" descr="Flickriver: Photos tagged with ranidaphobia">
            <a:extLst>
              <a:ext uri="{FF2B5EF4-FFF2-40B4-BE49-F238E27FC236}">
                <a16:creationId xmlns:a16="http://schemas.microsoft.com/office/drawing/2014/main" id="{9438BA61-3B48-4674-B41D-D18B02C30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818" y="1026202"/>
            <a:ext cx="7818006" cy="4925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2750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BEE5CF8-B88B-437E-A39E-577EDCF742D7}"/>
              </a:ext>
            </a:extLst>
          </p:cNvPr>
          <p:cNvSpPr txBox="1"/>
          <p:nvPr/>
        </p:nvSpPr>
        <p:spPr>
          <a:xfrm>
            <a:off x="1803595" y="5951548"/>
            <a:ext cx="26160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insectophobia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A4BBC9-D870-403A-A85F-7F6D34D4C9BC}"/>
              </a:ext>
            </a:extLst>
          </p:cNvPr>
          <p:cNvSpPr txBox="1"/>
          <p:nvPr/>
        </p:nvSpPr>
        <p:spPr>
          <a:xfrm>
            <a:off x="4825805" y="5951548"/>
            <a:ext cx="31751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fear of insects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C04DB024-35C1-4875-BC1F-70B938CD06C6}"/>
              </a:ext>
            </a:extLst>
          </p:cNvPr>
          <p:cNvSpPr txBox="1">
            <a:spLocks/>
          </p:cNvSpPr>
          <p:nvPr/>
        </p:nvSpPr>
        <p:spPr>
          <a:xfrm>
            <a:off x="160868" y="-4464"/>
            <a:ext cx="3039532" cy="7620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VOCABULARY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61CF9026-B844-4510-8C30-4F64CE47B4FD}"/>
              </a:ext>
            </a:extLst>
          </p:cNvPr>
          <p:cNvSpPr txBox="1">
            <a:spLocks/>
          </p:cNvSpPr>
          <p:nvPr/>
        </p:nvSpPr>
        <p:spPr>
          <a:xfrm>
            <a:off x="3057378" y="288821"/>
            <a:ext cx="4953000" cy="6540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b="1" i="1" dirty="0">
                <a:solidFill>
                  <a:srgbClr val="00B050"/>
                </a:solidFill>
                <a:latin typeface="Sitka Display" pitchFamily="2" charset="0"/>
                <a:cs typeface="Times New Roman" panose="02020603050405020304" pitchFamily="18" charset="0"/>
              </a:rPr>
              <a:t>TYPES OF PHOBIAS</a:t>
            </a:r>
            <a:endParaRPr lang="en-US" sz="2400" b="1" i="1" dirty="0">
              <a:solidFill>
                <a:srgbClr val="002060"/>
              </a:solidFill>
              <a:latin typeface="Sitka Display" pitchFamily="2" charset="0"/>
              <a:cs typeface="Times New Roman" panose="02020603050405020304" pitchFamily="18" charset="0"/>
            </a:endParaRPr>
          </a:p>
        </p:txBody>
      </p:sp>
      <p:pic>
        <p:nvPicPr>
          <p:cNvPr id="8194" name="Picture 2" descr="Afraid of Bugs? Insectophobia is the Mother of Invention | Corky's Blog">
            <a:extLst>
              <a:ext uri="{FF2B5EF4-FFF2-40B4-BE49-F238E27FC236}">
                <a16:creationId xmlns:a16="http://schemas.microsoft.com/office/drawing/2014/main" id="{B4140432-80E4-4404-A59A-0575DA14F4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50" y="1193736"/>
            <a:ext cx="5924550" cy="4725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0694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BEE5CF8-B88B-437E-A39E-577EDCF742D7}"/>
              </a:ext>
            </a:extLst>
          </p:cNvPr>
          <p:cNvSpPr txBox="1"/>
          <p:nvPr/>
        </p:nvSpPr>
        <p:spPr>
          <a:xfrm>
            <a:off x="1803596" y="5951548"/>
            <a:ext cx="26160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pogonophobia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A4BBC9-D870-403A-A85F-7F6D34D4C9BC}"/>
              </a:ext>
            </a:extLst>
          </p:cNvPr>
          <p:cNvSpPr txBox="1"/>
          <p:nvPr/>
        </p:nvSpPr>
        <p:spPr>
          <a:xfrm>
            <a:off x="4825805" y="5951548"/>
            <a:ext cx="31751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fear of beards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C04DB024-35C1-4875-BC1F-70B938CD06C6}"/>
              </a:ext>
            </a:extLst>
          </p:cNvPr>
          <p:cNvSpPr txBox="1">
            <a:spLocks/>
          </p:cNvSpPr>
          <p:nvPr/>
        </p:nvSpPr>
        <p:spPr>
          <a:xfrm>
            <a:off x="160868" y="-4464"/>
            <a:ext cx="3039532" cy="7620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VOCABULARY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61CF9026-B844-4510-8C30-4F64CE47B4FD}"/>
              </a:ext>
            </a:extLst>
          </p:cNvPr>
          <p:cNvSpPr txBox="1">
            <a:spLocks/>
          </p:cNvSpPr>
          <p:nvPr/>
        </p:nvSpPr>
        <p:spPr>
          <a:xfrm>
            <a:off x="3057378" y="288821"/>
            <a:ext cx="4953000" cy="6540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b="1" i="1" dirty="0">
                <a:solidFill>
                  <a:srgbClr val="00B050"/>
                </a:solidFill>
                <a:latin typeface="Sitka Display" pitchFamily="2" charset="0"/>
                <a:cs typeface="Times New Roman" panose="02020603050405020304" pitchFamily="18" charset="0"/>
              </a:rPr>
              <a:t>TYPES OF PHOBIAS</a:t>
            </a:r>
            <a:endParaRPr lang="en-US" sz="2400" b="1" i="1" dirty="0">
              <a:solidFill>
                <a:srgbClr val="002060"/>
              </a:solidFill>
              <a:latin typeface="Sitka Display" pitchFamily="2" charset="0"/>
              <a:cs typeface="Times New Roman" panose="02020603050405020304" pitchFamily="18" charset="0"/>
            </a:endParaRPr>
          </a:p>
        </p:txBody>
      </p:sp>
      <p:pic>
        <p:nvPicPr>
          <p:cNvPr id="9218" name="Picture 2" descr="Fear of Beards Pogonophobia | Funny phobias, Phobias, Great fear">
            <a:extLst>
              <a:ext uri="{FF2B5EF4-FFF2-40B4-BE49-F238E27FC236}">
                <a16:creationId xmlns:a16="http://schemas.microsoft.com/office/drawing/2014/main" id="{34E7BAD4-09B1-45F0-AA1D-F5498EE05F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018" y="1050821"/>
            <a:ext cx="6970982" cy="4691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9450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BEE5CF8-B88B-437E-A39E-577EDCF742D7}"/>
              </a:ext>
            </a:extLst>
          </p:cNvPr>
          <p:cNvSpPr txBox="1"/>
          <p:nvPr/>
        </p:nvSpPr>
        <p:spPr>
          <a:xfrm>
            <a:off x="990600" y="5897043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dentophobia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A4BBC9-D870-403A-A85F-7F6D34D4C9BC}"/>
              </a:ext>
            </a:extLst>
          </p:cNvPr>
          <p:cNvSpPr txBox="1"/>
          <p:nvPr/>
        </p:nvSpPr>
        <p:spPr>
          <a:xfrm>
            <a:off x="5894367" y="5811992"/>
            <a:ext cx="31751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fear of dentists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C04DB024-35C1-4875-BC1F-70B938CD06C6}"/>
              </a:ext>
            </a:extLst>
          </p:cNvPr>
          <p:cNvSpPr txBox="1">
            <a:spLocks/>
          </p:cNvSpPr>
          <p:nvPr/>
        </p:nvSpPr>
        <p:spPr>
          <a:xfrm>
            <a:off x="160868" y="-4464"/>
            <a:ext cx="3039532" cy="7620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VOCABULARY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61CF9026-B844-4510-8C30-4F64CE47B4FD}"/>
              </a:ext>
            </a:extLst>
          </p:cNvPr>
          <p:cNvSpPr txBox="1">
            <a:spLocks/>
          </p:cNvSpPr>
          <p:nvPr/>
        </p:nvSpPr>
        <p:spPr>
          <a:xfrm>
            <a:off x="3057378" y="288821"/>
            <a:ext cx="4953000" cy="6540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b="1" i="1" dirty="0">
                <a:solidFill>
                  <a:srgbClr val="00B050"/>
                </a:solidFill>
                <a:latin typeface="Sitka Display" pitchFamily="2" charset="0"/>
                <a:cs typeface="Times New Roman" panose="02020603050405020304" pitchFamily="18" charset="0"/>
              </a:rPr>
              <a:t>TYPES OF PHOBIAS</a:t>
            </a:r>
            <a:endParaRPr lang="en-US" sz="2400" b="1" i="1" dirty="0">
              <a:solidFill>
                <a:srgbClr val="002060"/>
              </a:solidFill>
              <a:latin typeface="Sitka Display" pitchFamily="2" charset="0"/>
              <a:cs typeface="Times New Roman" panose="02020603050405020304" pitchFamily="18" charset="0"/>
            </a:endParaRPr>
          </a:p>
        </p:txBody>
      </p:sp>
      <p:pic>
        <p:nvPicPr>
          <p:cNvPr id="10242" name="Picture 2" descr="Dentophobia | Baton Rouge Parents Magazine">
            <a:extLst>
              <a:ext uri="{FF2B5EF4-FFF2-40B4-BE49-F238E27FC236}">
                <a16:creationId xmlns:a16="http://schemas.microsoft.com/office/drawing/2014/main" id="{C4886C7F-0C3F-4E2E-863E-099204C74F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300" y="897092"/>
            <a:ext cx="7391400" cy="491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6920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crophobia: Fear of Heights - Brain ask">
            <a:extLst>
              <a:ext uri="{FF2B5EF4-FFF2-40B4-BE49-F238E27FC236}">
                <a16:creationId xmlns:a16="http://schemas.microsoft.com/office/drawing/2014/main" id="{3FB82437-7FC4-4576-8008-7A5D9161E6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89" y="162583"/>
            <a:ext cx="2960405" cy="2131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Haphephobia: What to know about the fear of being touched">
            <a:extLst>
              <a:ext uri="{FF2B5EF4-FFF2-40B4-BE49-F238E27FC236}">
                <a16:creationId xmlns:a16="http://schemas.microsoft.com/office/drawing/2014/main" id="{01FF3FFA-F050-452A-A462-EE966DCF45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89" y="2339819"/>
            <a:ext cx="2935787" cy="2131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EXTREME SPIDER SCARE - YouTube">
            <a:extLst>
              <a:ext uri="{FF2B5EF4-FFF2-40B4-BE49-F238E27FC236}">
                <a16:creationId xmlns:a16="http://schemas.microsoft.com/office/drawing/2014/main" id="{C00A6C78-326E-4A85-A4E1-5DFD0FFC2C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106" y="162583"/>
            <a:ext cx="2935787" cy="2131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What is aviophobia and what causes fear of flying? Symptoms, treatment and  celebrity sufferers">
            <a:extLst>
              <a:ext uri="{FF2B5EF4-FFF2-40B4-BE49-F238E27FC236}">
                <a16:creationId xmlns:a16="http://schemas.microsoft.com/office/drawing/2014/main" id="{0E41F81E-AF15-44EC-9D54-510880FEC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2425" y="200097"/>
            <a:ext cx="2935786" cy="2131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Bibliophobia | Phobia Wiki | Fandom">
            <a:extLst>
              <a:ext uri="{FF2B5EF4-FFF2-40B4-BE49-F238E27FC236}">
                <a16:creationId xmlns:a16="http://schemas.microsoft.com/office/drawing/2014/main" id="{EB0CB8BE-C35E-4D18-924C-0D5B92CD44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106" y="2363241"/>
            <a:ext cx="2935786" cy="2131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Flickriver: Photos tagged with ranidaphobia">
            <a:extLst>
              <a:ext uri="{FF2B5EF4-FFF2-40B4-BE49-F238E27FC236}">
                <a16:creationId xmlns:a16="http://schemas.microsoft.com/office/drawing/2014/main" id="{CEA2087A-A0A3-4335-83DA-658BE300F4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2422" y="2363240"/>
            <a:ext cx="2935787" cy="2131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Afraid of Bugs? Insectophobia is the Mother of Invention | Corky's Blog">
            <a:extLst>
              <a:ext uri="{FF2B5EF4-FFF2-40B4-BE49-F238E27FC236}">
                <a16:creationId xmlns:a16="http://schemas.microsoft.com/office/drawing/2014/main" id="{106026A6-B103-429B-ADCC-D984C055D3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64" y="4563900"/>
            <a:ext cx="2934962" cy="2131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Fear of Beards Pogonophobia | Funny phobias, Phobias, Great fear">
            <a:extLst>
              <a:ext uri="{FF2B5EF4-FFF2-40B4-BE49-F238E27FC236}">
                <a16:creationId xmlns:a16="http://schemas.microsoft.com/office/drawing/2014/main" id="{D655657A-A52F-4CB4-8128-DB1BABD5A3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069" y="4567621"/>
            <a:ext cx="2908823" cy="2097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Dentophobia | Baton Rouge Parents Magazine">
            <a:extLst>
              <a:ext uri="{FF2B5EF4-FFF2-40B4-BE49-F238E27FC236}">
                <a16:creationId xmlns:a16="http://schemas.microsoft.com/office/drawing/2014/main" id="{B0ACD895-2E8B-4863-8E9E-0A11B35D10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1036" y="4563900"/>
            <a:ext cx="2907174" cy="2131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28840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2">
            <a:extLst>
              <a:ext uri="{FF2B5EF4-FFF2-40B4-BE49-F238E27FC236}">
                <a16:creationId xmlns:a16="http://schemas.microsoft.com/office/drawing/2014/main" id="{01232E12-4453-4763-B66A-6CBAD43FE7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6873007"/>
              </p:ext>
            </p:extLst>
          </p:nvPr>
        </p:nvGraphicFramePr>
        <p:xfrm>
          <a:off x="156634" y="1524000"/>
          <a:ext cx="8830731" cy="50848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4476">
                  <a:extLst>
                    <a:ext uri="{9D8B030D-6E8A-4147-A177-3AD203B41FA5}">
                      <a16:colId xmlns:a16="http://schemas.microsoft.com/office/drawing/2014/main" val="2363157058"/>
                    </a:ext>
                  </a:extLst>
                </a:gridCol>
                <a:gridCol w="3792324">
                  <a:extLst>
                    <a:ext uri="{9D8B030D-6E8A-4147-A177-3AD203B41FA5}">
                      <a16:colId xmlns:a16="http://schemas.microsoft.com/office/drawing/2014/main" val="1653095118"/>
                    </a:ext>
                  </a:extLst>
                </a:gridCol>
                <a:gridCol w="3953931">
                  <a:extLst>
                    <a:ext uri="{9D8B030D-6E8A-4147-A177-3AD203B41FA5}">
                      <a16:colId xmlns:a16="http://schemas.microsoft.com/office/drawing/2014/main" val="1005330924"/>
                    </a:ext>
                  </a:extLst>
                </a:gridCol>
              </a:tblGrid>
              <a:tr h="496957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Person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What was he/she afraid of?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What does he/she do?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7106075"/>
                  </a:ext>
                </a:extLst>
              </a:tr>
              <a:tr h="1133061"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heights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He avoids going tall buildings or mountains.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7758281"/>
                  </a:ext>
                </a:extLst>
              </a:tr>
              <a:tr h="1133061"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flying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She doesn’t fly. She goes by train or bus whenever she can.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0602269"/>
                  </a:ext>
                </a:extLst>
              </a:tr>
              <a:tr h="1133061"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water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He never goes in deep water.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3199860"/>
                  </a:ext>
                </a:extLst>
              </a:tr>
              <a:tr h="1133061"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snakes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She does nothing because it isn’t exactly a problem in New York city.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4655095"/>
                  </a:ext>
                </a:extLst>
              </a:tr>
            </a:tbl>
          </a:graphicData>
        </a:graphic>
      </p:graphicFrame>
      <p:sp>
        <p:nvSpPr>
          <p:cNvPr id="7" name="Text Placeholder 3"/>
          <p:cNvSpPr txBox="1">
            <a:spLocks/>
          </p:cNvSpPr>
          <p:nvPr/>
        </p:nvSpPr>
        <p:spPr>
          <a:xfrm>
            <a:off x="169332" y="152400"/>
            <a:ext cx="6002868" cy="76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LISTENING 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(T 07)</a:t>
            </a:r>
          </a:p>
        </p:txBody>
      </p:sp>
      <p:sp>
        <p:nvSpPr>
          <p:cNvPr id="8" name="Text Placeholder 3"/>
          <p:cNvSpPr txBox="1">
            <a:spLocks/>
          </p:cNvSpPr>
          <p:nvPr/>
        </p:nvSpPr>
        <p:spPr>
          <a:xfrm>
            <a:off x="0" y="762000"/>
            <a:ext cx="9059332" cy="6540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i="1" dirty="0">
                <a:solidFill>
                  <a:srgbClr val="00B050"/>
                </a:solidFill>
                <a:latin typeface="Sitka Display" pitchFamily="2" charset="0"/>
                <a:cs typeface="Times New Roman" panose="02020603050405020304" pitchFamily="18" charset="0"/>
              </a:rPr>
              <a:t>Listen to four people talking about their fears and complete the table.</a:t>
            </a:r>
            <a:endParaRPr lang="en-US" sz="2400" b="1" i="1" dirty="0">
              <a:solidFill>
                <a:srgbClr val="002060"/>
              </a:solidFill>
              <a:latin typeface="Sitka Display" pitchFamily="2" charset="0"/>
              <a:cs typeface="Times New Roman" panose="02020603050405020304" pitchFamily="18" charset="0"/>
            </a:endParaRP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ABB9CA82-3CFA-4725-B25F-56BF459260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625404"/>
              </p:ext>
            </p:extLst>
          </p:nvPr>
        </p:nvGraphicFramePr>
        <p:xfrm>
          <a:off x="8987365" y="1524000"/>
          <a:ext cx="8830731" cy="51405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4476">
                  <a:extLst>
                    <a:ext uri="{9D8B030D-6E8A-4147-A177-3AD203B41FA5}">
                      <a16:colId xmlns:a16="http://schemas.microsoft.com/office/drawing/2014/main" val="2363157058"/>
                    </a:ext>
                  </a:extLst>
                </a:gridCol>
                <a:gridCol w="3792324">
                  <a:extLst>
                    <a:ext uri="{9D8B030D-6E8A-4147-A177-3AD203B41FA5}">
                      <a16:colId xmlns:a16="http://schemas.microsoft.com/office/drawing/2014/main" val="1653095118"/>
                    </a:ext>
                  </a:extLst>
                </a:gridCol>
                <a:gridCol w="3953931">
                  <a:extLst>
                    <a:ext uri="{9D8B030D-6E8A-4147-A177-3AD203B41FA5}">
                      <a16:colId xmlns:a16="http://schemas.microsoft.com/office/drawing/2014/main" val="1005330924"/>
                    </a:ext>
                  </a:extLst>
                </a:gridCol>
              </a:tblGrid>
              <a:tr h="496957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Person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What was he/she afraid of?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What does he/she do?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7106075"/>
                  </a:ext>
                </a:extLst>
              </a:tr>
              <a:tr h="1133061"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(1) _________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He avoids going </a:t>
                      </a:r>
                      <a:r>
                        <a:rPr lang="en-US" sz="2400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(2) </a:t>
                      </a:r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…………………or </a:t>
                      </a:r>
                      <a:r>
                        <a:rPr lang="en-US" sz="2400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(3) </a:t>
                      </a:r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…………..........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7758281"/>
                  </a:ext>
                </a:extLst>
              </a:tr>
              <a:tr h="1133061"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(4) </a:t>
                      </a:r>
                      <a:r>
                        <a:rPr lang="en-US" sz="240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_________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She </a:t>
                      </a:r>
                      <a:r>
                        <a:rPr lang="en-US" sz="2400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(5) </a:t>
                      </a:r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………... </a:t>
                      </a:r>
                      <a:r>
                        <a:rPr lang="en-US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She goes by </a:t>
                      </a:r>
                      <a:r>
                        <a:rPr lang="en-US" sz="2400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(6) </a:t>
                      </a:r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…………………or </a:t>
                      </a:r>
                      <a:r>
                        <a:rPr lang="en-US" sz="2400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(7) </a:t>
                      </a:r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……… whenever she can.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0602269"/>
                  </a:ext>
                </a:extLst>
              </a:tr>
              <a:tr h="1133061"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(8) _________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He never goes in </a:t>
                      </a:r>
                      <a:r>
                        <a:rPr lang="en-US" sz="2400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(9)</a:t>
                      </a:r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…………………..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3199860"/>
                  </a:ext>
                </a:extLst>
              </a:tr>
              <a:tr h="1133061"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(10) _________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(11)…………………….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4655095"/>
                  </a:ext>
                </a:extLst>
              </a:tr>
            </a:tbl>
          </a:graphicData>
        </a:graphic>
      </p:graphicFrame>
      <p:pic>
        <p:nvPicPr>
          <p:cNvPr id="6" name="Track 07">
            <a:hlinkClick r:id="" action="ppaction://media"/>
            <a:extLst>
              <a:ext uri="{FF2B5EF4-FFF2-40B4-BE49-F238E27FC236}">
                <a16:creationId xmlns:a16="http://schemas.microsoft.com/office/drawing/2014/main" id="{74089BD3-2988-45CE-8CD5-45D115EBD73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871347" y="2286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155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8882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7" grpId="0"/>
      <p:bldP spid="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nd you're all scared of finding spiders in the shower? - Imgur">
            <a:extLst>
              <a:ext uri="{FF2B5EF4-FFF2-40B4-BE49-F238E27FC236}">
                <a16:creationId xmlns:a16="http://schemas.microsoft.com/office/drawing/2014/main" id="{2BDF51A2-3FB3-4F2B-B82C-D144DFC873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312" y="697825"/>
            <a:ext cx="3766783" cy="2224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Best Karaoke Scenes From Movies &amp; TV Shows: Memorable Singing Moments -  Thrillist">
            <a:extLst>
              <a:ext uri="{FF2B5EF4-FFF2-40B4-BE49-F238E27FC236}">
                <a16:creationId xmlns:a16="http://schemas.microsoft.com/office/drawing/2014/main" id="{104BA567-B448-4B8E-AC03-4CAFFE0608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5420" y="657599"/>
            <a:ext cx="3765640" cy="2223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Test Anxiety Symptoms, Causes, and Treatments">
            <a:extLst>
              <a:ext uri="{FF2B5EF4-FFF2-40B4-BE49-F238E27FC236}">
                <a16:creationId xmlns:a16="http://schemas.microsoft.com/office/drawing/2014/main" id="{727131A1-B3A4-41ED-AA6A-0E189724AB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787" y="3697292"/>
            <a:ext cx="3707877" cy="2459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Fear of the dentist: what is dental phobia and dental anxiety?">
            <a:extLst>
              <a:ext uri="{FF2B5EF4-FFF2-40B4-BE49-F238E27FC236}">
                <a16:creationId xmlns:a16="http://schemas.microsoft.com/office/drawing/2014/main" id="{376457CB-0C80-4E7A-A080-4970E2920D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5420" y="3686736"/>
            <a:ext cx="3765640" cy="2427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utoShape 12" descr="The Best Ways to Protect Yourself in a Thunderstorm - wikiHow">
            <a:extLst>
              <a:ext uri="{FF2B5EF4-FFF2-40B4-BE49-F238E27FC236}">
                <a16:creationId xmlns:a16="http://schemas.microsoft.com/office/drawing/2014/main" id="{BF8A1EE5-2807-4FE3-A98E-3E14CD2D3CD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14" descr="The Best Ways to Protect Yourself in a Thunderstorm - wikiHow">
            <a:extLst>
              <a:ext uri="{FF2B5EF4-FFF2-40B4-BE49-F238E27FC236}">
                <a16:creationId xmlns:a16="http://schemas.microsoft.com/office/drawing/2014/main" id="{473117A5-13C6-4D90-B6E8-D4014A1E507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16" descr="The Best Ways to Protect Yourself in a Thunderstorm - wikiHow">
            <a:extLst>
              <a:ext uri="{FF2B5EF4-FFF2-40B4-BE49-F238E27FC236}">
                <a16:creationId xmlns:a16="http://schemas.microsoft.com/office/drawing/2014/main" id="{0C9F0389-974C-4058-8E1C-C1757EE90E7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724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18" descr="বজ্রপাতের হাত থেকে বাঁচার জন্য আমাদের কি কি করণীয় রয়েছে জেনে নিন -  Amaze24x7.in">
            <a:extLst>
              <a:ext uri="{FF2B5EF4-FFF2-40B4-BE49-F238E27FC236}">
                <a16:creationId xmlns:a16="http://schemas.microsoft.com/office/drawing/2014/main" id="{15AB1C19-3ACC-4D9D-8E7E-4AF3C36497A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876800" y="3733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20" descr="বজ্রপাতের হাত থেকে বাঁচার জন্য আমাদের কি কি করণীয় রয়েছে জেনে নিন -  Amaze24x7.in">
            <a:extLst>
              <a:ext uri="{FF2B5EF4-FFF2-40B4-BE49-F238E27FC236}">
                <a16:creationId xmlns:a16="http://schemas.microsoft.com/office/drawing/2014/main" id="{0A17DFF5-5705-4873-94EE-56186164D87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029200" y="38862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22" descr="Image titled Protect Yourself in a Thunderstorm Step 9">
            <a:extLst>
              <a:ext uri="{FF2B5EF4-FFF2-40B4-BE49-F238E27FC236}">
                <a16:creationId xmlns:a16="http://schemas.microsoft.com/office/drawing/2014/main" id="{36C4647B-12C0-4846-BEC7-659712CDC8A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181600" y="4038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51CE3E-0198-4305-9271-D2188BC9A512}"/>
              </a:ext>
            </a:extLst>
          </p:cNvPr>
          <p:cNvSpPr txBox="1"/>
          <p:nvPr/>
        </p:nvSpPr>
        <p:spPr>
          <a:xfrm>
            <a:off x="303924" y="2960653"/>
            <a:ext cx="3352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Finding a spider in the shower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7EEF201-EB27-40CC-BE57-6CEE46B08531}"/>
              </a:ext>
            </a:extLst>
          </p:cNvPr>
          <p:cNvSpPr txBox="1"/>
          <p:nvPr/>
        </p:nvSpPr>
        <p:spPr>
          <a:xfrm>
            <a:off x="5181600" y="2880982"/>
            <a:ext cx="4114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singing karaoke in front of my friends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1427461-531C-4F16-A530-AD223F8FE5FC}"/>
              </a:ext>
            </a:extLst>
          </p:cNvPr>
          <p:cNvSpPr txBox="1"/>
          <p:nvPr/>
        </p:nvSpPr>
        <p:spPr>
          <a:xfrm>
            <a:off x="608726" y="6267640"/>
            <a:ext cx="30479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taking a test / an exam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C5503ED-4F9E-4D18-9A66-0B4CC2C51E0A}"/>
              </a:ext>
            </a:extLst>
          </p:cNvPr>
          <p:cNvSpPr txBox="1"/>
          <p:nvPr/>
        </p:nvSpPr>
        <p:spPr>
          <a:xfrm>
            <a:off x="6087037" y="6267640"/>
            <a:ext cx="30479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Going to the dentist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EB2A234D-8DE0-4ED5-9D0A-58D92D1C3223}"/>
              </a:ext>
            </a:extLst>
          </p:cNvPr>
          <p:cNvSpPr txBox="1">
            <a:spLocks/>
          </p:cNvSpPr>
          <p:nvPr/>
        </p:nvSpPr>
        <p:spPr>
          <a:xfrm>
            <a:off x="168458" y="86558"/>
            <a:ext cx="1964268" cy="5454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SPEAKING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6A93BA5F-F669-48A9-94CD-C823F0A381C3}"/>
              </a:ext>
            </a:extLst>
          </p:cNvPr>
          <p:cNvSpPr txBox="1">
            <a:spLocks/>
          </p:cNvSpPr>
          <p:nvPr/>
        </p:nvSpPr>
        <p:spPr>
          <a:xfrm>
            <a:off x="3742266" y="86557"/>
            <a:ext cx="1964268" cy="5454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b="1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REARS</a:t>
            </a:r>
            <a:endParaRPr lang="en-US" sz="2400" b="1" dirty="0">
              <a:highlight>
                <a:srgbClr val="FFFF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913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Let´s Talk Random...: What´s for a Bed Time Snack?">
            <a:extLst>
              <a:ext uri="{FF2B5EF4-FFF2-40B4-BE49-F238E27FC236}">
                <a16:creationId xmlns:a16="http://schemas.microsoft.com/office/drawing/2014/main" id="{BADA67DD-D0C1-4769-B107-435005BF0D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1" y="935276"/>
            <a:ext cx="4015972" cy="2365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utoShape 12" descr="The Best Ways to Protect Yourself in a Thunderstorm - wikiHow">
            <a:extLst>
              <a:ext uri="{FF2B5EF4-FFF2-40B4-BE49-F238E27FC236}">
                <a16:creationId xmlns:a16="http://schemas.microsoft.com/office/drawing/2014/main" id="{BF8A1EE5-2807-4FE3-A98E-3E14CD2D3CD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14" descr="The Best Ways to Protect Yourself in a Thunderstorm - wikiHow">
            <a:extLst>
              <a:ext uri="{FF2B5EF4-FFF2-40B4-BE49-F238E27FC236}">
                <a16:creationId xmlns:a16="http://schemas.microsoft.com/office/drawing/2014/main" id="{473117A5-13C6-4D90-B6E8-D4014A1E507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16" descr="The Best Ways to Protect Yourself in a Thunderstorm - wikiHow">
            <a:extLst>
              <a:ext uri="{FF2B5EF4-FFF2-40B4-BE49-F238E27FC236}">
                <a16:creationId xmlns:a16="http://schemas.microsoft.com/office/drawing/2014/main" id="{0C9F0389-974C-4058-8E1C-C1757EE90E7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724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18" descr="বজ্রপাতের হাত থেকে বাঁচার জন্য আমাদের কি কি করণীয় রয়েছে জেনে নিন -  Amaze24x7.in">
            <a:extLst>
              <a:ext uri="{FF2B5EF4-FFF2-40B4-BE49-F238E27FC236}">
                <a16:creationId xmlns:a16="http://schemas.microsoft.com/office/drawing/2014/main" id="{15AB1C19-3ACC-4D9D-8E7E-4AF3C36497A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876800" y="3733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20" descr="বজ্রপাতের হাত থেকে বাঁচার জন্য আমাদের কি কি করণীয় রয়েছে জেনে নিন -  Amaze24x7.in">
            <a:extLst>
              <a:ext uri="{FF2B5EF4-FFF2-40B4-BE49-F238E27FC236}">
                <a16:creationId xmlns:a16="http://schemas.microsoft.com/office/drawing/2014/main" id="{0A17DFF5-5705-4873-94EE-56186164D87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029200" y="38862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22" descr="Image titled Protect Yourself in a Thunderstorm Step 9">
            <a:extLst>
              <a:ext uri="{FF2B5EF4-FFF2-40B4-BE49-F238E27FC236}">
                <a16:creationId xmlns:a16="http://schemas.microsoft.com/office/drawing/2014/main" id="{36C4647B-12C0-4846-BEC7-659712CDC8A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181600" y="4038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48" name="Picture 24">
            <a:extLst>
              <a:ext uri="{FF2B5EF4-FFF2-40B4-BE49-F238E27FC236}">
                <a16:creationId xmlns:a16="http://schemas.microsoft.com/office/drawing/2014/main" id="{A4342463-518F-45D4-BE54-A6FA538DAE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457" y="922027"/>
            <a:ext cx="4015972" cy="2435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A44E564-0C5C-454A-A8C0-46772E7C7D3E}"/>
              </a:ext>
            </a:extLst>
          </p:cNvPr>
          <p:cNvSpPr txBox="1"/>
          <p:nvPr/>
        </p:nvSpPr>
        <p:spPr>
          <a:xfrm>
            <a:off x="4959571" y="3276600"/>
            <a:ext cx="29143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Finding a spider in my bed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9620ACD-B4B0-4911-9A19-2628C4CE5418}"/>
              </a:ext>
            </a:extLst>
          </p:cNvPr>
          <p:cNvSpPr txBox="1"/>
          <p:nvPr/>
        </p:nvSpPr>
        <p:spPr>
          <a:xfrm>
            <a:off x="392792" y="3370913"/>
            <a:ext cx="29143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Being in a thunderstorm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96018011-D044-4AC5-81D1-D0682A13189C}"/>
              </a:ext>
            </a:extLst>
          </p:cNvPr>
          <p:cNvSpPr txBox="1">
            <a:spLocks/>
          </p:cNvSpPr>
          <p:nvPr/>
        </p:nvSpPr>
        <p:spPr>
          <a:xfrm>
            <a:off x="168458" y="86558"/>
            <a:ext cx="1964268" cy="5454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SPEAKING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1EB7C4AF-17AA-466B-8CC5-80161DD0B851}"/>
              </a:ext>
            </a:extLst>
          </p:cNvPr>
          <p:cNvSpPr txBox="1">
            <a:spLocks/>
          </p:cNvSpPr>
          <p:nvPr/>
        </p:nvSpPr>
        <p:spPr>
          <a:xfrm>
            <a:off x="3742266" y="86557"/>
            <a:ext cx="1964268" cy="5454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b="1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REARS</a:t>
            </a:r>
            <a:endParaRPr lang="en-US" sz="2400" b="1" dirty="0">
              <a:highlight>
                <a:srgbClr val="FFFF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2" name="Picture 2" descr="Scared of Deep Water? 4 Rules - YouTube">
            <a:extLst>
              <a:ext uri="{FF2B5EF4-FFF2-40B4-BE49-F238E27FC236}">
                <a16:creationId xmlns:a16="http://schemas.microsoft.com/office/drawing/2014/main" id="{6B8AAAF2-EEB5-4C33-92FF-2BD39A975F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665" y="3909011"/>
            <a:ext cx="3972615" cy="2116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6" descr="Why Are We Scared of Public Speaking? | Psychology Today">
            <a:extLst>
              <a:ext uri="{FF2B5EF4-FFF2-40B4-BE49-F238E27FC236}">
                <a16:creationId xmlns:a16="http://schemas.microsoft.com/office/drawing/2014/main" id="{96AA0CA6-AAE7-40C1-88CC-5377693A18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3889" y="3976845"/>
            <a:ext cx="4091446" cy="2037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D630E0EB-F1FE-4622-B261-F4B1CD5E175F}"/>
              </a:ext>
            </a:extLst>
          </p:cNvPr>
          <p:cNvSpPr txBox="1"/>
          <p:nvPr/>
        </p:nvSpPr>
        <p:spPr>
          <a:xfrm>
            <a:off x="161721" y="6116447"/>
            <a:ext cx="4138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Swimming in very deep water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8DF25CD-D157-4C00-81A3-ACE6B3CAEA9A}"/>
              </a:ext>
            </a:extLst>
          </p:cNvPr>
          <p:cNvSpPr txBox="1"/>
          <p:nvPr/>
        </p:nvSpPr>
        <p:spPr>
          <a:xfrm>
            <a:off x="4843889" y="6052685"/>
            <a:ext cx="4623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Talking in front of a group of people</a:t>
            </a:r>
          </a:p>
        </p:txBody>
      </p:sp>
    </p:spTree>
    <p:extLst>
      <p:ext uri="{BB962C8B-B14F-4D97-AF65-F5344CB8AC3E}">
        <p14:creationId xmlns:p14="http://schemas.microsoft.com/office/powerpoint/2010/main" val="3281039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33400" y="2514600"/>
            <a:ext cx="7696200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latin typeface="Times New Roman" pitchFamily="18" charset="0"/>
                <a:cs typeface="Times New Roman" pitchFamily="18" charset="0"/>
                <a:hlinkClick r:id="rId2"/>
              </a:rPr>
              <a:t>https://www.helbling-ezone.com</a:t>
            </a:r>
            <a:endParaRPr lang="en-US" sz="2800" b="1" dirty="0">
              <a:latin typeface="Times New Roman" pitchFamily="18" charset="0"/>
              <a:cs typeface="Times New Roman" pitchFamily="18" charset="0"/>
            </a:endParaRPr>
          </a:p>
          <a:p>
            <a:endParaRPr lang="en-US" sz="2800" b="1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Course: </a:t>
            </a:r>
            <a:r>
              <a:rPr lang="en-US" sz="2800" b="1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DH19LG1-TA3A-010112284301</a:t>
            </a:r>
          </a:p>
          <a:p>
            <a:endParaRPr lang="en-US" sz="2800" b="1" dirty="0">
              <a:solidFill>
                <a:srgbClr val="00B050"/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en-US" sz="2800" b="1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Course ID: </a:t>
            </a:r>
            <a:r>
              <a:rPr lang="en-US" sz="2800" b="1" i="0" dirty="0">
                <a:solidFill>
                  <a:srgbClr val="00B05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UJXM-YFGE</a:t>
            </a:r>
          </a:p>
          <a:p>
            <a:endParaRPr lang="en-US" sz="2800" b="1" dirty="0">
              <a:solidFill>
                <a:srgbClr val="00B050"/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vi-VN" sz="28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457200" y="676492"/>
            <a:ext cx="8229600" cy="889144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ONLINE ASSIGNMENTS</a:t>
            </a:r>
          </a:p>
        </p:txBody>
      </p:sp>
    </p:spTree>
    <p:extLst>
      <p:ext uri="{BB962C8B-B14F-4D97-AF65-F5344CB8AC3E}">
        <p14:creationId xmlns:p14="http://schemas.microsoft.com/office/powerpoint/2010/main" val="27040680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12" descr="The Best Ways to Protect Yourself in a Thunderstorm - wikiHow">
            <a:extLst>
              <a:ext uri="{FF2B5EF4-FFF2-40B4-BE49-F238E27FC236}">
                <a16:creationId xmlns:a16="http://schemas.microsoft.com/office/drawing/2014/main" id="{BF8A1EE5-2807-4FE3-A98E-3E14CD2D3CD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14" descr="The Best Ways to Protect Yourself in a Thunderstorm - wikiHow">
            <a:extLst>
              <a:ext uri="{FF2B5EF4-FFF2-40B4-BE49-F238E27FC236}">
                <a16:creationId xmlns:a16="http://schemas.microsoft.com/office/drawing/2014/main" id="{473117A5-13C6-4D90-B6E8-D4014A1E507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16" descr="The Best Ways to Protect Yourself in a Thunderstorm - wikiHow">
            <a:extLst>
              <a:ext uri="{FF2B5EF4-FFF2-40B4-BE49-F238E27FC236}">
                <a16:creationId xmlns:a16="http://schemas.microsoft.com/office/drawing/2014/main" id="{0C9F0389-974C-4058-8E1C-C1757EE90E7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724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18" descr="বজ্রপাতের হাত থেকে বাঁচার জন্য আমাদের কি কি করণীয় রয়েছে জেনে নিন -  Amaze24x7.in">
            <a:extLst>
              <a:ext uri="{FF2B5EF4-FFF2-40B4-BE49-F238E27FC236}">
                <a16:creationId xmlns:a16="http://schemas.microsoft.com/office/drawing/2014/main" id="{15AB1C19-3ACC-4D9D-8E7E-4AF3C36497A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876800" y="3733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20" descr="বজ্রপাতের হাত থেকে বাঁচার জন্য আমাদের কি কি করণীয় রয়েছে জেনে নিন -  Amaze24x7.in">
            <a:extLst>
              <a:ext uri="{FF2B5EF4-FFF2-40B4-BE49-F238E27FC236}">
                <a16:creationId xmlns:a16="http://schemas.microsoft.com/office/drawing/2014/main" id="{0A17DFF5-5705-4873-94EE-56186164D87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029200" y="38862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22" descr="Image titled Protect Yourself in a Thunderstorm Step 9">
            <a:extLst>
              <a:ext uri="{FF2B5EF4-FFF2-40B4-BE49-F238E27FC236}">
                <a16:creationId xmlns:a16="http://schemas.microsoft.com/office/drawing/2014/main" id="{36C4647B-12C0-4846-BEC7-659712CDC8A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181600" y="4038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52" name="Picture 4" descr="Everything You Need To Know About Flying In The Monsoon Season! - AirWhizz">
            <a:extLst>
              <a:ext uri="{FF2B5EF4-FFF2-40B4-BE49-F238E27FC236}">
                <a16:creationId xmlns:a16="http://schemas.microsoft.com/office/drawing/2014/main" id="{5C6B47AE-56B9-4A06-B715-303B5EFDC6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30" y="747474"/>
            <a:ext cx="4308370" cy="2501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The Phobic Four: Going underground">
            <a:extLst>
              <a:ext uri="{FF2B5EF4-FFF2-40B4-BE49-F238E27FC236}">
                <a16:creationId xmlns:a16="http://schemas.microsoft.com/office/drawing/2014/main" id="{195E8706-A486-4D36-84DA-03A1598583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696814"/>
            <a:ext cx="3978585" cy="2457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Going underground: research in the bunker with doomsday preppers | Times  Higher Education (THE)">
            <a:extLst>
              <a:ext uri="{FF2B5EF4-FFF2-40B4-BE49-F238E27FC236}">
                <a16:creationId xmlns:a16="http://schemas.microsoft.com/office/drawing/2014/main" id="{87A4B685-A305-45C3-B4B5-8D0C8BB4A0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65" y="3825620"/>
            <a:ext cx="4308370" cy="2458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Ways to Improve Your Child's Presenting Skills | GradePower Learning">
            <a:extLst>
              <a:ext uri="{FF2B5EF4-FFF2-40B4-BE49-F238E27FC236}">
                <a16:creationId xmlns:a16="http://schemas.microsoft.com/office/drawing/2014/main" id="{3E746F99-C6C3-4E27-8416-6D4D5CA359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5753" y="3834585"/>
            <a:ext cx="3978585" cy="2367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9A4335C-BDC7-4084-A4E9-3E5596C29C51}"/>
              </a:ext>
            </a:extLst>
          </p:cNvPr>
          <p:cNvSpPr txBox="1"/>
          <p:nvPr/>
        </p:nvSpPr>
        <p:spPr>
          <a:xfrm>
            <a:off x="-18637" y="3219099"/>
            <a:ext cx="44292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Flying through bad weather in a plane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6254942-D147-47E7-B484-E84F31DD4776}"/>
              </a:ext>
            </a:extLst>
          </p:cNvPr>
          <p:cNvSpPr txBox="1"/>
          <p:nvPr/>
        </p:nvSpPr>
        <p:spPr>
          <a:xfrm>
            <a:off x="5923306" y="3199665"/>
            <a:ext cx="29486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Going into a dark cave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A961596-7B9D-4C40-AAD2-1DA4F87B87BE}"/>
              </a:ext>
            </a:extLst>
          </p:cNvPr>
          <p:cNvSpPr txBox="1"/>
          <p:nvPr/>
        </p:nvSpPr>
        <p:spPr>
          <a:xfrm>
            <a:off x="79853" y="6290042"/>
            <a:ext cx="29486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Going underground tunnel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17B24D9-8C54-4064-9D57-22BDE2EB3A69}"/>
              </a:ext>
            </a:extLst>
          </p:cNvPr>
          <p:cNvSpPr txBox="1"/>
          <p:nvPr/>
        </p:nvSpPr>
        <p:spPr>
          <a:xfrm>
            <a:off x="5042647" y="6253466"/>
            <a:ext cx="38292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Speaking English in my E. class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BE40EB35-D2D2-4F85-95F4-9591646748D6}"/>
              </a:ext>
            </a:extLst>
          </p:cNvPr>
          <p:cNvSpPr txBox="1">
            <a:spLocks/>
          </p:cNvSpPr>
          <p:nvPr/>
        </p:nvSpPr>
        <p:spPr>
          <a:xfrm>
            <a:off x="168458" y="86558"/>
            <a:ext cx="1964268" cy="5454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SPEAKING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C02C8DA2-52E5-486E-ACE1-150366B51820}"/>
              </a:ext>
            </a:extLst>
          </p:cNvPr>
          <p:cNvSpPr txBox="1">
            <a:spLocks/>
          </p:cNvSpPr>
          <p:nvPr/>
        </p:nvSpPr>
        <p:spPr>
          <a:xfrm>
            <a:off x="3742266" y="86557"/>
            <a:ext cx="1964268" cy="5454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b="1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REARS</a:t>
            </a:r>
            <a:endParaRPr lang="en-US" sz="2400" b="1" dirty="0">
              <a:highlight>
                <a:srgbClr val="FFFF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5524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nd you're all scared of finding spiders in the shower? - Imgur">
            <a:extLst>
              <a:ext uri="{FF2B5EF4-FFF2-40B4-BE49-F238E27FC236}">
                <a16:creationId xmlns:a16="http://schemas.microsoft.com/office/drawing/2014/main" id="{2BDF51A2-3FB3-4F2B-B82C-D144DFC873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642" y="104030"/>
            <a:ext cx="2914357" cy="2057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Let´s Talk Random...: What´s for a Bed Time Snack?">
            <a:extLst>
              <a:ext uri="{FF2B5EF4-FFF2-40B4-BE49-F238E27FC236}">
                <a16:creationId xmlns:a16="http://schemas.microsoft.com/office/drawing/2014/main" id="{BADA67DD-D0C1-4769-B107-435005BF0D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599" y="4583926"/>
            <a:ext cx="2914357" cy="2170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Best Karaoke Scenes From Movies &amp; TV Shows: Memorable Singing Moments -  Thrillist">
            <a:extLst>
              <a:ext uri="{FF2B5EF4-FFF2-40B4-BE49-F238E27FC236}">
                <a16:creationId xmlns:a16="http://schemas.microsoft.com/office/drawing/2014/main" id="{104BA567-B448-4B8E-AC03-4CAFFE0608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104030"/>
            <a:ext cx="2914357" cy="2057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Test Anxiety Symptoms, Causes, and Treatments">
            <a:extLst>
              <a:ext uri="{FF2B5EF4-FFF2-40B4-BE49-F238E27FC236}">
                <a16:creationId xmlns:a16="http://schemas.microsoft.com/office/drawing/2014/main" id="{727131A1-B3A4-41ED-AA6A-0E189724AB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642" y="2223052"/>
            <a:ext cx="2914357" cy="228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Fear of the dentist: what is dental phobia and dental anxiety?">
            <a:extLst>
              <a:ext uri="{FF2B5EF4-FFF2-40B4-BE49-F238E27FC236}">
                <a16:creationId xmlns:a16="http://schemas.microsoft.com/office/drawing/2014/main" id="{376457CB-0C80-4E7A-A080-4970E2920D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3538" y="2223051"/>
            <a:ext cx="2914357" cy="228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utoShape 12" descr="The Best Ways to Protect Yourself in a Thunderstorm - wikiHow">
            <a:extLst>
              <a:ext uri="{FF2B5EF4-FFF2-40B4-BE49-F238E27FC236}">
                <a16:creationId xmlns:a16="http://schemas.microsoft.com/office/drawing/2014/main" id="{BF8A1EE5-2807-4FE3-A98E-3E14CD2D3CD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14" descr="The Best Ways to Protect Yourself in a Thunderstorm - wikiHow">
            <a:extLst>
              <a:ext uri="{FF2B5EF4-FFF2-40B4-BE49-F238E27FC236}">
                <a16:creationId xmlns:a16="http://schemas.microsoft.com/office/drawing/2014/main" id="{473117A5-13C6-4D90-B6E8-D4014A1E507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16" descr="The Best Ways to Protect Yourself in a Thunderstorm - wikiHow">
            <a:extLst>
              <a:ext uri="{FF2B5EF4-FFF2-40B4-BE49-F238E27FC236}">
                <a16:creationId xmlns:a16="http://schemas.microsoft.com/office/drawing/2014/main" id="{0C9F0389-974C-4058-8E1C-C1757EE90E7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724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18" descr="বজ্রপাতের হাত থেকে বাঁচার জন্য আমাদের কি কি করণীয় রয়েছে জেনে নিন -  Amaze24x7.in">
            <a:extLst>
              <a:ext uri="{FF2B5EF4-FFF2-40B4-BE49-F238E27FC236}">
                <a16:creationId xmlns:a16="http://schemas.microsoft.com/office/drawing/2014/main" id="{15AB1C19-3ACC-4D9D-8E7E-4AF3C36497A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876800" y="3733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20" descr="বজ্রপাতের হাত থেকে বাঁচার জন্য আমাদের কি কি করণীয় রয়েছে জেনে নিন -  Amaze24x7.in">
            <a:extLst>
              <a:ext uri="{FF2B5EF4-FFF2-40B4-BE49-F238E27FC236}">
                <a16:creationId xmlns:a16="http://schemas.microsoft.com/office/drawing/2014/main" id="{0A17DFF5-5705-4873-94EE-56186164D87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029200" y="38862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22" descr="Image titled Protect Yourself in a Thunderstorm Step 9">
            <a:extLst>
              <a:ext uri="{FF2B5EF4-FFF2-40B4-BE49-F238E27FC236}">
                <a16:creationId xmlns:a16="http://schemas.microsoft.com/office/drawing/2014/main" id="{36C4647B-12C0-4846-BEC7-659712CDC8A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181600" y="4038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48" name="Picture 24">
            <a:extLst>
              <a:ext uri="{FF2B5EF4-FFF2-40B4-BE49-F238E27FC236}">
                <a16:creationId xmlns:a16="http://schemas.microsoft.com/office/drawing/2014/main" id="{A4342463-518F-45D4-BE54-A6FA538DAE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642" y="4570677"/>
            <a:ext cx="2914357" cy="2170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32546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12" descr="The Best Ways to Protect Yourself in a Thunderstorm - wikiHow">
            <a:extLst>
              <a:ext uri="{FF2B5EF4-FFF2-40B4-BE49-F238E27FC236}">
                <a16:creationId xmlns:a16="http://schemas.microsoft.com/office/drawing/2014/main" id="{BF8A1EE5-2807-4FE3-A98E-3E14CD2D3CD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14" descr="The Best Ways to Protect Yourself in a Thunderstorm - wikiHow">
            <a:extLst>
              <a:ext uri="{FF2B5EF4-FFF2-40B4-BE49-F238E27FC236}">
                <a16:creationId xmlns:a16="http://schemas.microsoft.com/office/drawing/2014/main" id="{473117A5-13C6-4D90-B6E8-D4014A1E507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16" descr="The Best Ways to Protect Yourself in a Thunderstorm - wikiHow">
            <a:extLst>
              <a:ext uri="{FF2B5EF4-FFF2-40B4-BE49-F238E27FC236}">
                <a16:creationId xmlns:a16="http://schemas.microsoft.com/office/drawing/2014/main" id="{0C9F0389-974C-4058-8E1C-C1757EE90E7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724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18" descr="বজ্রপাতের হাত থেকে বাঁচার জন্য আমাদের কি কি করণীয় রয়েছে জেনে নিন -  Amaze24x7.in">
            <a:extLst>
              <a:ext uri="{FF2B5EF4-FFF2-40B4-BE49-F238E27FC236}">
                <a16:creationId xmlns:a16="http://schemas.microsoft.com/office/drawing/2014/main" id="{15AB1C19-3ACC-4D9D-8E7E-4AF3C36497A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876800" y="3733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20" descr="বজ্রপাতের হাত থেকে বাঁচার জন্য আমাদের কি কি করণীয় রয়েছে জেনে নিন -  Amaze24x7.in">
            <a:extLst>
              <a:ext uri="{FF2B5EF4-FFF2-40B4-BE49-F238E27FC236}">
                <a16:creationId xmlns:a16="http://schemas.microsoft.com/office/drawing/2014/main" id="{0A17DFF5-5705-4873-94EE-56186164D87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029200" y="38862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22" descr="Image titled Protect Yourself in a Thunderstorm Step 9">
            <a:extLst>
              <a:ext uri="{FF2B5EF4-FFF2-40B4-BE49-F238E27FC236}">
                <a16:creationId xmlns:a16="http://schemas.microsoft.com/office/drawing/2014/main" id="{36C4647B-12C0-4846-BEC7-659712CDC8A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181600" y="4038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50" name="Picture 2" descr="Scared of Deep Water? 4 Rules - YouTube">
            <a:extLst>
              <a:ext uri="{FF2B5EF4-FFF2-40B4-BE49-F238E27FC236}">
                <a16:creationId xmlns:a16="http://schemas.microsoft.com/office/drawing/2014/main" id="{D932B854-812D-4A58-9E99-9137DE480E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642" y="9607"/>
            <a:ext cx="2901665" cy="2056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Everything You Need To Know About Flying In The Monsoon Season! - AirWhizz">
            <a:extLst>
              <a:ext uri="{FF2B5EF4-FFF2-40B4-BE49-F238E27FC236}">
                <a16:creationId xmlns:a16="http://schemas.microsoft.com/office/drawing/2014/main" id="{5C6B47AE-56B9-4A06-B715-303B5EFDC6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395" y="2175468"/>
            <a:ext cx="2901665" cy="228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Why Are We Scared of Public Speaking? | Psychology Today">
            <a:extLst>
              <a:ext uri="{FF2B5EF4-FFF2-40B4-BE49-F238E27FC236}">
                <a16:creationId xmlns:a16="http://schemas.microsoft.com/office/drawing/2014/main" id="{9A011B31-1DDF-4DBA-BA0F-902AD28E3E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598" y="77441"/>
            <a:ext cx="2922105" cy="1988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The Phobic Four: Going underground">
            <a:extLst>
              <a:ext uri="{FF2B5EF4-FFF2-40B4-BE49-F238E27FC236}">
                <a16:creationId xmlns:a16="http://schemas.microsoft.com/office/drawing/2014/main" id="{195E8706-A486-4D36-84DA-03A1598583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6792" y="2145154"/>
            <a:ext cx="2898912" cy="2262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Going underground: research in the bunker with doomsday preppers | Times  Higher Education (THE)">
            <a:extLst>
              <a:ext uri="{FF2B5EF4-FFF2-40B4-BE49-F238E27FC236}">
                <a16:creationId xmlns:a16="http://schemas.microsoft.com/office/drawing/2014/main" id="{87A4B685-A305-45C3-B4B5-8D0C8BB4A0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642" y="4590552"/>
            <a:ext cx="2897792" cy="2170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Ways to Improve Your Child's Presenting Skills | GradePower Learning">
            <a:extLst>
              <a:ext uri="{FF2B5EF4-FFF2-40B4-BE49-F238E27FC236}">
                <a16:creationId xmlns:a16="http://schemas.microsoft.com/office/drawing/2014/main" id="{3E746F99-C6C3-4E27-8416-6D4D5CA359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6792" y="4590552"/>
            <a:ext cx="2914357" cy="2146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04890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3"/>
          <p:cNvSpPr txBox="1">
            <a:spLocks/>
          </p:cNvSpPr>
          <p:nvPr/>
        </p:nvSpPr>
        <p:spPr>
          <a:xfrm>
            <a:off x="169332" y="152400"/>
            <a:ext cx="2802468" cy="76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SPEAKING</a:t>
            </a:r>
          </a:p>
        </p:txBody>
      </p:sp>
      <p:sp>
        <p:nvSpPr>
          <p:cNvPr id="8" name="Text Placeholder 3"/>
          <p:cNvSpPr txBox="1">
            <a:spLocks/>
          </p:cNvSpPr>
          <p:nvPr/>
        </p:nvSpPr>
        <p:spPr>
          <a:xfrm>
            <a:off x="0" y="762000"/>
            <a:ext cx="9059332" cy="6540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i="1" dirty="0">
                <a:solidFill>
                  <a:srgbClr val="00B050"/>
                </a:solidFill>
                <a:latin typeface="Sitka Display" pitchFamily="2" charset="0"/>
                <a:cs typeface="Times New Roman" panose="02020603050405020304" pitchFamily="18" charset="0"/>
              </a:rPr>
              <a:t>Ask and answer about your fear.</a:t>
            </a:r>
            <a:endParaRPr lang="en-US" sz="2400" b="1" i="1" dirty="0">
              <a:solidFill>
                <a:srgbClr val="002060"/>
              </a:solidFill>
              <a:latin typeface="Sitka Display" pitchFamily="2" charset="0"/>
              <a:cs typeface="Times New Roman" panose="02020603050405020304" pitchFamily="18" charset="0"/>
            </a:endParaRP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6AFA5F2E-B8D3-48E5-8843-CA940401F8C4}"/>
              </a:ext>
            </a:extLst>
          </p:cNvPr>
          <p:cNvSpPr txBox="1">
            <a:spLocks/>
          </p:cNvSpPr>
          <p:nvPr/>
        </p:nvSpPr>
        <p:spPr>
          <a:xfrm>
            <a:off x="0" y="1416050"/>
            <a:ext cx="9059332" cy="13271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>
                <a:latin typeface="Sitka Display" pitchFamily="2" charset="0"/>
                <a:cs typeface="Times New Roman" panose="02020603050405020304" pitchFamily="18" charset="0"/>
              </a:rPr>
              <a:t>A: What are you afraid of?</a:t>
            </a:r>
          </a:p>
          <a:p>
            <a:r>
              <a:rPr lang="en-US" sz="2400" b="1" dirty="0">
                <a:latin typeface="Sitka Display" pitchFamily="2" charset="0"/>
                <a:cs typeface="Times New Roman" panose="02020603050405020304" pitchFamily="18" charset="0"/>
              </a:rPr>
              <a:t>B: I’m afraid of speaking English in my English class.</a:t>
            </a:r>
          </a:p>
          <a:p>
            <a:endParaRPr lang="en-US" sz="2400" b="1" dirty="0">
              <a:latin typeface="Sitka Display" pitchFamily="2" charset="0"/>
              <a:cs typeface="Times New Roman" panose="02020603050405020304" pitchFamily="18" charset="0"/>
            </a:endParaRPr>
          </a:p>
        </p:txBody>
      </p:sp>
      <p:pic>
        <p:nvPicPr>
          <p:cNvPr id="6" name="Picture 12" descr="Ways to Improve Your Child's Presenting Skills | GradePower Learning">
            <a:extLst>
              <a:ext uri="{FF2B5EF4-FFF2-40B4-BE49-F238E27FC236}">
                <a16:creationId xmlns:a16="http://schemas.microsoft.com/office/drawing/2014/main" id="{B931F850-BA60-4228-A8B3-21EDE99D86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2590800"/>
            <a:ext cx="3523957" cy="2595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8080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3"/>
          <p:cNvSpPr txBox="1">
            <a:spLocks/>
          </p:cNvSpPr>
          <p:nvPr/>
        </p:nvSpPr>
        <p:spPr>
          <a:xfrm>
            <a:off x="169332" y="152400"/>
            <a:ext cx="2802468" cy="76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GRAMMAR</a:t>
            </a:r>
          </a:p>
        </p:txBody>
      </p:sp>
      <p:sp>
        <p:nvSpPr>
          <p:cNvPr id="8" name="Text Placeholder 3"/>
          <p:cNvSpPr txBox="1">
            <a:spLocks/>
          </p:cNvSpPr>
          <p:nvPr/>
        </p:nvSpPr>
        <p:spPr>
          <a:xfrm>
            <a:off x="914400" y="685800"/>
            <a:ext cx="6934200" cy="6540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b="1" i="1" dirty="0">
                <a:solidFill>
                  <a:srgbClr val="00B050"/>
                </a:solidFill>
                <a:latin typeface="Sitka Display" pitchFamily="2" charset="0"/>
                <a:cs typeface="Times New Roman" panose="02020603050405020304" pitchFamily="18" charset="0"/>
              </a:rPr>
              <a:t>ING forms as Nouns</a:t>
            </a:r>
            <a:endParaRPr lang="en-US" sz="2400" b="1" i="1" dirty="0">
              <a:solidFill>
                <a:srgbClr val="002060"/>
              </a:solidFill>
              <a:latin typeface="Sitka Display" pitchFamily="2" charset="0"/>
              <a:cs typeface="Times New Roman" panose="02020603050405020304" pitchFamily="18" charset="0"/>
            </a:endParaRP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6AFA5F2E-B8D3-48E5-8843-CA940401F8C4}"/>
              </a:ext>
            </a:extLst>
          </p:cNvPr>
          <p:cNvSpPr txBox="1">
            <a:spLocks/>
          </p:cNvSpPr>
          <p:nvPr/>
        </p:nvSpPr>
        <p:spPr>
          <a:xfrm>
            <a:off x="0" y="1416050"/>
            <a:ext cx="9059332" cy="13271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>
                <a:latin typeface="Sitka Display" pitchFamily="2" charset="0"/>
                <a:cs typeface="Times New Roman" panose="02020603050405020304" pitchFamily="18" charset="0"/>
              </a:rPr>
              <a:t>1. As the Subject of a sentence. </a:t>
            </a:r>
            <a:r>
              <a:rPr lang="en-US" sz="2400" b="1" dirty="0">
                <a:highlight>
                  <a:srgbClr val="FFFF00"/>
                </a:highlight>
                <a:latin typeface="Sitka Display" pitchFamily="2" charset="0"/>
                <a:cs typeface="Times New Roman" panose="02020603050405020304" pitchFamily="18" charset="0"/>
              </a:rPr>
              <a:t>Making</a:t>
            </a:r>
            <a:r>
              <a:rPr lang="en-US" sz="2400" b="1" dirty="0">
                <a:latin typeface="Sitka Display" pitchFamily="2" charset="0"/>
                <a:cs typeface="Times New Roman" panose="02020603050405020304" pitchFamily="18" charset="0"/>
              </a:rPr>
              <a:t> Game is my hobby</a:t>
            </a:r>
          </a:p>
          <a:p>
            <a:r>
              <a:rPr lang="en-US" sz="2400" b="1" dirty="0">
                <a:latin typeface="Sitka Display" pitchFamily="2" charset="0"/>
                <a:cs typeface="Times New Roman" panose="02020603050405020304" pitchFamily="18" charset="0"/>
              </a:rPr>
              <a:t>Ex: </a:t>
            </a:r>
            <a:r>
              <a:rPr lang="en-US" sz="2400" b="1" u="sng" dirty="0">
                <a:latin typeface="Sitka Display" pitchFamily="2" charset="0"/>
                <a:cs typeface="Times New Roman" panose="02020603050405020304" pitchFamily="18" charset="0"/>
              </a:rPr>
              <a:t>Speaking</a:t>
            </a:r>
            <a:r>
              <a:rPr lang="en-US" sz="2400" b="1" dirty="0">
                <a:latin typeface="Sitka Display" pitchFamily="2" charset="0"/>
                <a:cs typeface="Times New Roman" panose="02020603050405020304" pitchFamily="18" charset="0"/>
              </a:rPr>
              <a:t> English in my English class is a problem for me.</a:t>
            </a:r>
          </a:p>
          <a:p>
            <a:endParaRPr lang="en-US" sz="2400" b="1" dirty="0">
              <a:latin typeface="Sitka Display" pitchFamily="2" charset="0"/>
              <a:cs typeface="Times New Roman" panose="02020603050405020304" pitchFamily="18" charset="0"/>
            </a:endParaRPr>
          </a:p>
        </p:txBody>
      </p:sp>
      <p:pic>
        <p:nvPicPr>
          <p:cNvPr id="6" name="Picture 12" descr="Ways to Improve Your Child's Presenting Skills | GradePower Learning">
            <a:extLst>
              <a:ext uri="{FF2B5EF4-FFF2-40B4-BE49-F238E27FC236}">
                <a16:creationId xmlns:a16="http://schemas.microsoft.com/office/drawing/2014/main" id="{B931F850-BA60-4228-A8B3-21EDE99D86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2590800"/>
            <a:ext cx="3523957" cy="2595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3385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3"/>
          <p:cNvSpPr txBox="1">
            <a:spLocks/>
          </p:cNvSpPr>
          <p:nvPr/>
        </p:nvSpPr>
        <p:spPr>
          <a:xfrm>
            <a:off x="169332" y="152400"/>
            <a:ext cx="2802468" cy="76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GRAMMAR</a:t>
            </a:r>
          </a:p>
        </p:txBody>
      </p:sp>
      <p:sp>
        <p:nvSpPr>
          <p:cNvPr id="8" name="Text Placeholder 3"/>
          <p:cNvSpPr txBox="1">
            <a:spLocks/>
          </p:cNvSpPr>
          <p:nvPr/>
        </p:nvSpPr>
        <p:spPr>
          <a:xfrm>
            <a:off x="914400" y="685800"/>
            <a:ext cx="6934200" cy="6540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b="1" i="1" dirty="0">
                <a:solidFill>
                  <a:srgbClr val="00B050"/>
                </a:solidFill>
                <a:latin typeface="Sitka Display" pitchFamily="2" charset="0"/>
                <a:cs typeface="Times New Roman" panose="02020603050405020304" pitchFamily="18" charset="0"/>
              </a:rPr>
              <a:t>ING forms as Nouns</a:t>
            </a:r>
            <a:endParaRPr lang="en-US" sz="2400" b="1" i="1" dirty="0">
              <a:solidFill>
                <a:srgbClr val="002060"/>
              </a:solidFill>
              <a:latin typeface="Sitka Display" pitchFamily="2" charset="0"/>
              <a:cs typeface="Times New Roman" panose="02020603050405020304" pitchFamily="18" charset="0"/>
            </a:endParaRP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6AFA5F2E-B8D3-48E5-8843-CA940401F8C4}"/>
              </a:ext>
            </a:extLst>
          </p:cNvPr>
          <p:cNvSpPr txBox="1">
            <a:spLocks/>
          </p:cNvSpPr>
          <p:nvPr/>
        </p:nvSpPr>
        <p:spPr>
          <a:xfrm>
            <a:off x="0" y="1416050"/>
            <a:ext cx="9059332" cy="13271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>
                <a:latin typeface="Sitka Display" pitchFamily="2" charset="0"/>
                <a:cs typeface="Times New Roman" panose="02020603050405020304" pitchFamily="18" charset="0"/>
              </a:rPr>
              <a:t>2. As the Object of a sentence (after verbs: like, dislike, hate; prepositions: of, with, to, from…).</a:t>
            </a:r>
          </a:p>
          <a:p>
            <a:r>
              <a:rPr lang="en-US" sz="2400" b="1" dirty="0">
                <a:latin typeface="Sitka Display" pitchFamily="2" charset="0"/>
                <a:cs typeface="Times New Roman" panose="02020603050405020304" pitchFamily="18" charset="0"/>
              </a:rPr>
              <a:t>Ex: I am afraid of s</a:t>
            </a:r>
            <a:r>
              <a:rPr lang="en-US" sz="2400" b="1" u="sng" dirty="0">
                <a:latin typeface="Sitka Display" pitchFamily="2" charset="0"/>
                <a:cs typeface="Times New Roman" panose="02020603050405020304" pitchFamily="18" charset="0"/>
              </a:rPr>
              <a:t>peaking</a:t>
            </a:r>
            <a:r>
              <a:rPr lang="en-US" sz="2400" b="1" dirty="0">
                <a:latin typeface="Sitka Display" pitchFamily="2" charset="0"/>
                <a:cs typeface="Times New Roman" panose="02020603050405020304" pitchFamily="18" charset="0"/>
              </a:rPr>
              <a:t> English in my English class.</a:t>
            </a:r>
          </a:p>
          <a:p>
            <a:endParaRPr lang="en-US" sz="2400" b="1" dirty="0">
              <a:latin typeface="Sitka Display" pitchFamily="2" charset="0"/>
              <a:cs typeface="Times New Roman" panose="02020603050405020304" pitchFamily="18" charset="0"/>
            </a:endParaRPr>
          </a:p>
        </p:txBody>
      </p:sp>
      <p:pic>
        <p:nvPicPr>
          <p:cNvPr id="6" name="Picture 12" descr="Ways to Improve Your Child's Presenting Skills | GradePower Learning">
            <a:extLst>
              <a:ext uri="{FF2B5EF4-FFF2-40B4-BE49-F238E27FC236}">
                <a16:creationId xmlns:a16="http://schemas.microsoft.com/office/drawing/2014/main" id="{B931F850-BA60-4228-A8B3-21EDE99D86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2590800"/>
            <a:ext cx="3523957" cy="2595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0949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B8AC5CC-920B-49BA-A482-F48A8715E9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458" y="1695136"/>
            <a:ext cx="5394142" cy="432101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D77425E-B853-429B-A01E-962E423F0A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656" y="6172200"/>
            <a:ext cx="5317942" cy="5138449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4D6134-551E-4D2D-8F84-FD7553AD3F83}"/>
              </a:ext>
            </a:extLst>
          </p:cNvPr>
          <p:cNvSpPr txBox="1">
            <a:spLocks/>
          </p:cNvSpPr>
          <p:nvPr/>
        </p:nvSpPr>
        <p:spPr>
          <a:xfrm>
            <a:off x="168458" y="86558"/>
            <a:ext cx="1964268" cy="5454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SPEAKING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D5C73400-49F4-4FF0-8782-26C08968C168}"/>
              </a:ext>
            </a:extLst>
          </p:cNvPr>
          <p:cNvSpPr txBox="1">
            <a:spLocks/>
          </p:cNvSpPr>
          <p:nvPr/>
        </p:nvSpPr>
        <p:spPr>
          <a:xfrm>
            <a:off x="3742266" y="86557"/>
            <a:ext cx="1964268" cy="5454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b="1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REARS</a:t>
            </a:r>
            <a:endParaRPr lang="en-US" sz="2400" b="1" dirty="0">
              <a:highlight>
                <a:srgbClr val="FFFF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A22DD2D-8A65-4359-8B62-C87355417F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6172" y="1897529"/>
            <a:ext cx="3502588" cy="4093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54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66FFDDE5-DBEF-49D4-BD5C-F3E04D0BCD4C}"/>
              </a:ext>
            </a:extLst>
          </p:cNvPr>
          <p:cNvSpPr txBox="1">
            <a:spLocks/>
          </p:cNvSpPr>
          <p:nvPr/>
        </p:nvSpPr>
        <p:spPr>
          <a:xfrm>
            <a:off x="169332" y="152400"/>
            <a:ext cx="2269068" cy="349250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SPEAKING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22D7EC3E-6004-4A30-904D-DD852C833A4B}"/>
              </a:ext>
            </a:extLst>
          </p:cNvPr>
          <p:cNvSpPr txBox="1">
            <a:spLocks/>
          </p:cNvSpPr>
          <p:nvPr/>
        </p:nvSpPr>
        <p:spPr>
          <a:xfrm>
            <a:off x="0" y="762000"/>
            <a:ext cx="9059332" cy="6540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b="1" dirty="0">
                <a:solidFill>
                  <a:srgbClr val="00B050"/>
                </a:solidFill>
                <a:latin typeface="Sitka Display" pitchFamily="2" charset="0"/>
                <a:cs typeface="Times New Roman" panose="02020603050405020304" pitchFamily="18" charset="0"/>
              </a:rPr>
              <a:t>Why do people find things scary?</a:t>
            </a:r>
            <a:endParaRPr lang="en-US" sz="3200" b="1" dirty="0">
              <a:solidFill>
                <a:srgbClr val="002060"/>
              </a:solidFill>
              <a:latin typeface="Sitka Display" pitchFamily="2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3F2824-CEB8-4F6A-8AA7-57AD5D02CCD2}"/>
              </a:ext>
            </a:extLst>
          </p:cNvPr>
          <p:cNvSpPr txBox="1"/>
          <p:nvPr/>
        </p:nvSpPr>
        <p:spPr>
          <a:xfrm>
            <a:off x="169332" y="1676400"/>
            <a:ext cx="87545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I’m afraid of going to the dentist because it’s going to hurt.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3E1E62-7DE5-4E88-AAC8-513CFBDBA80C}"/>
              </a:ext>
            </a:extLst>
          </p:cNvPr>
          <p:cNvSpPr txBox="1"/>
          <p:nvPr/>
        </p:nvSpPr>
        <p:spPr>
          <a:xfrm>
            <a:off x="194734" y="2652781"/>
            <a:ext cx="87545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I’m afraid of going into a dark cave because someone might attack me.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1D76A9-5E26-455F-B37E-BC694A3E86EA}"/>
              </a:ext>
            </a:extLst>
          </p:cNvPr>
          <p:cNvSpPr txBox="1"/>
          <p:nvPr/>
        </p:nvSpPr>
        <p:spPr>
          <a:xfrm>
            <a:off x="194734" y="4249767"/>
            <a:ext cx="87545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Exercise 7: page 9</a:t>
            </a:r>
          </a:p>
        </p:txBody>
      </p:sp>
    </p:spTree>
    <p:extLst>
      <p:ext uri="{BB962C8B-B14F-4D97-AF65-F5344CB8AC3E}">
        <p14:creationId xmlns:p14="http://schemas.microsoft.com/office/powerpoint/2010/main" val="2614961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0EEACCF4-5A0B-4CD6-AB6D-16AC6BEFFE54}"/>
              </a:ext>
            </a:extLst>
          </p:cNvPr>
          <p:cNvSpPr txBox="1">
            <a:spLocks/>
          </p:cNvSpPr>
          <p:nvPr/>
        </p:nvSpPr>
        <p:spPr>
          <a:xfrm>
            <a:off x="169332" y="152400"/>
            <a:ext cx="2802468" cy="76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SPEAKING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EC8AAA8C-547F-4395-8707-D29507AF251D}"/>
              </a:ext>
            </a:extLst>
          </p:cNvPr>
          <p:cNvSpPr txBox="1">
            <a:spLocks/>
          </p:cNvSpPr>
          <p:nvPr/>
        </p:nvSpPr>
        <p:spPr>
          <a:xfrm>
            <a:off x="0" y="762000"/>
            <a:ext cx="9059332" cy="6540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b="1" dirty="0">
                <a:solidFill>
                  <a:srgbClr val="00B050"/>
                </a:solidFill>
                <a:latin typeface="Sitka Display" pitchFamily="2" charset="0"/>
                <a:cs typeface="Times New Roman" panose="02020603050405020304" pitchFamily="18" charset="0"/>
              </a:rPr>
              <a:t>Agreeing and disagreeing</a:t>
            </a:r>
            <a:endParaRPr lang="en-US" sz="3200" b="1" dirty="0">
              <a:solidFill>
                <a:srgbClr val="002060"/>
              </a:solidFill>
              <a:latin typeface="Sitka Display" pitchFamily="2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321553A-4D2E-4D89-9C37-41A09206D1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6258180"/>
              </p:ext>
            </p:extLst>
          </p:nvPr>
        </p:nvGraphicFramePr>
        <p:xfrm>
          <a:off x="184572" y="1534551"/>
          <a:ext cx="8610600" cy="18423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05300">
                  <a:extLst>
                    <a:ext uri="{9D8B030D-6E8A-4147-A177-3AD203B41FA5}">
                      <a16:colId xmlns:a16="http://schemas.microsoft.com/office/drawing/2014/main" val="2766060871"/>
                    </a:ext>
                  </a:extLst>
                </a:gridCol>
                <a:gridCol w="4305300">
                  <a:extLst>
                    <a:ext uri="{9D8B030D-6E8A-4147-A177-3AD203B41FA5}">
                      <a16:colId xmlns:a16="http://schemas.microsoft.com/office/drawing/2014/main" val="174208326"/>
                    </a:ext>
                  </a:extLst>
                </a:gridCol>
              </a:tblGrid>
              <a:tr h="356904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Agreeing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Disagreeing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7173448"/>
                  </a:ext>
                </a:extLst>
              </a:tr>
              <a:tr h="1385145"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 agree, …….</a:t>
                      </a:r>
                    </a:p>
                    <a:p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That’s true. </a:t>
                      </a:r>
                    </a:p>
                    <a:p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Absolutely,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 don’t agree,….</a:t>
                      </a:r>
                    </a:p>
                    <a:p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I’m not sure about that,</a:t>
                      </a:r>
                    </a:p>
                    <a:p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That’s a good point, but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0124810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36916CB2-FCA6-4679-B7E0-FC46B32B65CC}"/>
              </a:ext>
            </a:extLst>
          </p:cNvPr>
          <p:cNvSpPr txBox="1"/>
          <p:nvPr/>
        </p:nvSpPr>
        <p:spPr>
          <a:xfrm>
            <a:off x="152400" y="3657600"/>
            <a:ext cx="875453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A: I think going to the dentist is terrifying.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B: I disagree. Singing karaoke is </a:t>
            </a:r>
            <a:r>
              <a:rPr lang="en-US" sz="2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worse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That should be number 1.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7AC68E-0295-43B5-A773-245FC81F1DF8}"/>
              </a:ext>
            </a:extLst>
          </p:cNvPr>
          <p:cNvSpPr txBox="1"/>
          <p:nvPr/>
        </p:nvSpPr>
        <p:spPr>
          <a:xfrm>
            <a:off x="169332" y="5336194"/>
            <a:ext cx="875453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A: I think swimming in deep water is </a:t>
            </a:r>
            <a:r>
              <a:rPr lang="en-US" sz="2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most terrifying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B: I disagree. Flying through bad weather in a plane is the most terrifying. </a:t>
            </a:r>
          </a:p>
        </p:txBody>
      </p:sp>
    </p:spTree>
    <p:extLst>
      <p:ext uri="{BB962C8B-B14F-4D97-AF65-F5344CB8AC3E}">
        <p14:creationId xmlns:p14="http://schemas.microsoft.com/office/powerpoint/2010/main" val="1504813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7D95BDD5-CCF2-4941-9710-EDA9E9C67CA0}"/>
              </a:ext>
            </a:extLst>
          </p:cNvPr>
          <p:cNvSpPr txBox="1">
            <a:spLocks/>
          </p:cNvSpPr>
          <p:nvPr/>
        </p:nvSpPr>
        <p:spPr>
          <a:xfrm>
            <a:off x="169332" y="152400"/>
            <a:ext cx="1811868" cy="304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LISTENING 2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E07CCD6C-DDDF-4394-944E-F0175564DDE6}"/>
              </a:ext>
            </a:extLst>
          </p:cNvPr>
          <p:cNvSpPr txBox="1">
            <a:spLocks/>
          </p:cNvSpPr>
          <p:nvPr/>
        </p:nvSpPr>
        <p:spPr>
          <a:xfrm>
            <a:off x="457200" y="8965"/>
            <a:ext cx="9059332" cy="6540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b="1" dirty="0">
                <a:solidFill>
                  <a:srgbClr val="00B050"/>
                </a:solidFill>
                <a:highlight>
                  <a:srgbClr val="FFFF00"/>
                </a:highlight>
                <a:latin typeface="Sitka Display" pitchFamily="2" charset="0"/>
                <a:cs typeface="Times New Roman" panose="02020603050405020304" pitchFamily="18" charset="0"/>
              </a:rPr>
              <a:t>Why do people find things scary?</a:t>
            </a:r>
            <a:endParaRPr lang="en-US" sz="3200" b="1" dirty="0">
              <a:solidFill>
                <a:srgbClr val="002060"/>
              </a:solidFill>
              <a:highlight>
                <a:srgbClr val="FFFF00"/>
              </a:highlight>
              <a:latin typeface="Sitka Display" pitchFamily="2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3BB68B-F774-4134-B55C-A7F5D199C92C}"/>
              </a:ext>
            </a:extLst>
          </p:cNvPr>
          <p:cNvSpPr txBox="1"/>
          <p:nvPr/>
        </p:nvSpPr>
        <p:spPr>
          <a:xfrm>
            <a:off x="0" y="676462"/>
            <a:ext cx="90593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Two friends are talking about a frightening experience one of them had. Listen and circle the correct answers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19DC17-28B9-4013-88F7-2977BAE51F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332" y="1905000"/>
            <a:ext cx="4936068" cy="1970000"/>
          </a:xfrm>
          <a:prstGeom prst="rect">
            <a:avLst/>
          </a:prstGeom>
        </p:spPr>
      </p:pic>
      <p:pic>
        <p:nvPicPr>
          <p:cNvPr id="7" name="Track 08">
            <a:hlinkClick r:id="" action="ppaction://media"/>
            <a:extLst>
              <a:ext uri="{FF2B5EF4-FFF2-40B4-BE49-F238E27FC236}">
                <a16:creationId xmlns:a16="http://schemas.microsoft.com/office/drawing/2014/main" id="{DD9A361C-4671-4148-AAAA-A3B2C8C7097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982384" y="1051591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781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4224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2" grpId="0"/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2400" y="160876"/>
            <a:ext cx="2286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UNIT 7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819400" y="304800"/>
            <a:ext cx="457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i="1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DANGER</a:t>
            </a:r>
          </a:p>
        </p:txBody>
      </p:sp>
      <p:sp>
        <p:nvSpPr>
          <p:cNvPr id="3" name="AutoShape 2" descr="Caution Vintage Metal Tin Signs Dangerous Metal Poster Warning Retro Plaque  Wall Decoration|Plaques &amp; Signs| - AliExpres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4" descr="Caution Vintage Metal Tin Signs Dangerous Metal Poster Warning Retro Plaque  Wall Decoration|Plaques &amp; Signs| - AliExpress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6" descr="Warning Caution Metal Sign Plaque Vintage Funny Tin Sign Wall Decor for Bar  Pub Club Man Cave Sign Bar Pub Home Wall|Plaques &amp; Signs| - AliExpres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074241"/>
            <a:ext cx="6476999" cy="5478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78449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60F793C-C5B9-40BD-A74F-4D9CEDC950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1676400"/>
            <a:ext cx="5562600" cy="451457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B662942-32D6-4059-A823-ECE4818052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00" y="748553"/>
            <a:ext cx="8153400" cy="5347447"/>
          </a:xfrm>
          <a:prstGeom prst="rect">
            <a:avLst/>
          </a:prstGeom>
        </p:spPr>
      </p:pic>
      <p:pic>
        <p:nvPicPr>
          <p:cNvPr id="4" name="Track 09">
            <a:hlinkClick r:id="" action="ppaction://media"/>
            <a:extLst>
              <a:ext uri="{FF2B5EF4-FFF2-40B4-BE49-F238E27FC236}">
                <a16:creationId xmlns:a16="http://schemas.microsoft.com/office/drawing/2014/main" id="{58BA1B5B-3995-4F00-8C45-9EA86D4C3DB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431306" y="784412"/>
            <a:ext cx="609600" cy="609600"/>
          </a:xfrm>
          <a:prstGeom prst="rect">
            <a:avLst/>
          </a:prstGeom>
        </p:spPr>
      </p:pic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535950A8-E7AB-4F41-AC8C-D5100527FF26}"/>
              </a:ext>
            </a:extLst>
          </p:cNvPr>
          <p:cNvSpPr txBox="1">
            <a:spLocks/>
          </p:cNvSpPr>
          <p:nvPr/>
        </p:nvSpPr>
        <p:spPr>
          <a:xfrm>
            <a:off x="169332" y="152400"/>
            <a:ext cx="1811868" cy="304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LISTENING 2</a:t>
            </a:r>
          </a:p>
        </p:txBody>
      </p:sp>
    </p:spTree>
    <p:extLst>
      <p:ext uri="{BB962C8B-B14F-4D97-AF65-F5344CB8AC3E}">
        <p14:creationId xmlns:p14="http://schemas.microsoft.com/office/powerpoint/2010/main" val="26120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76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80AB9E3-2927-493B-AD97-D60536AE92E5}"/>
              </a:ext>
            </a:extLst>
          </p:cNvPr>
          <p:cNvSpPr txBox="1"/>
          <p:nvPr/>
        </p:nvSpPr>
        <p:spPr>
          <a:xfrm>
            <a:off x="179294" y="2868440"/>
            <a:ext cx="76962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https://www.youtube.com/watch?v=u3JcvH-AfsY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FF72ED-82B1-4EBD-8330-3E286624AC70}"/>
              </a:ext>
            </a:extLst>
          </p:cNvPr>
          <p:cNvSpPr txBox="1">
            <a:spLocks/>
          </p:cNvSpPr>
          <p:nvPr/>
        </p:nvSpPr>
        <p:spPr>
          <a:xfrm>
            <a:off x="3666066" y="152400"/>
            <a:ext cx="1811868" cy="304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FERENCES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933190-A9BD-411D-90E1-B8B3EA352739}"/>
              </a:ext>
            </a:extLst>
          </p:cNvPr>
          <p:cNvSpPr txBox="1"/>
          <p:nvPr/>
        </p:nvSpPr>
        <p:spPr>
          <a:xfrm>
            <a:off x="179294" y="2384808"/>
            <a:ext cx="76962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</a:rPr>
              <a:t>Grammar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CCE409-5EB8-4CB5-9075-73F32011FC13}"/>
              </a:ext>
            </a:extLst>
          </p:cNvPr>
          <p:cNvSpPr txBox="1"/>
          <p:nvPr/>
        </p:nvSpPr>
        <p:spPr>
          <a:xfrm>
            <a:off x="179294" y="1510073"/>
            <a:ext cx="82789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https://www.youtube.com/watch?v=qBw6eHhz7NM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1101E8-D6BB-40C2-89C3-61431DD235B0}"/>
              </a:ext>
            </a:extLst>
          </p:cNvPr>
          <p:cNvSpPr txBox="1"/>
          <p:nvPr/>
        </p:nvSpPr>
        <p:spPr>
          <a:xfrm>
            <a:off x="179294" y="1026441"/>
            <a:ext cx="76962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</a:rPr>
              <a:t>Vocabulary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1CD783-A5BC-4A1E-B7C0-3A7C42FB2BBA}"/>
              </a:ext>
            </a:extLst>
          </p:cNvPr>
          <p:cNvSpPr txBox="1"/>
          <p:nvPr/>
        </p:nvSpPr>
        <p:spPr>
          <a:xfrm>
            <a:off x="215153" y="4521731"/>
            <a:ext cx="886161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https://www.youtube.com/watch?v=sMerc3qRWPQ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BE69055-AC58-4BEB-AAEF-E720E142B146}"/>
              </a:ext>
            </a:extLst>
          </p:cNvPr>
          <p:cNvSpPr txBox="1"/>
          <p:nvPr/>
        </p:nvSpPr>
        <p:spPr>
          <a:xfrm>
            <a:off x="179294" y="4020493"/>
            <a:ext cx="76962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</a:rPr>
              <a:t>Listening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06161A8-AAC1-4C22-95C3-E5A0B1B8A538}"/>
              </a:ext>
            </a:extLst>
          </p:cNvPr>
          <p:cNvSpPr txBox="1"/>
          <p:nvPr/>
        </p:nvSpPr>
        <p:spPr>
          <a:xfrm>
            <a:off x="215153" y="5059308"/>
            <a:ext cx="70597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https://www.youtube.com/watch?v=3vfn7jBqGZM</a:t>
            </a:r>
          </a:p>
        </p:txBody>
      </p:sp>
    </p:spTree>
    <p:extLst>
      <p:ext uri="{BB962C8B-B14F-4D97-AF65-F5344CB8AC3E}">
        <p14:creationId xmlns:p14="http://schemas.microsoft.com/office/powerpoint/2010/main" val="508944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6E2E9A3-BBE2-4859-A5C8-4ED138D3CC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737" y="533400"/>
            <a:ext cx="8772525" cy="5186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3376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B880042-AEB0-4F14-BC1B-393B799946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999" y="500062"/>
            <a:ext cx="7576633" cy="5824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3928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FB259A4-A111-4A29-8BDD-C2F21D11BC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551811"/>
            <a:ext cx="7543800" cy="5848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0220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F57ABB27-5A49-4CB8-BDEE-2D8F928D1DE3}"/>
              </a:ext>
            </a:extLst>
          </p:cNvPr>
          <p:cNvSpPr txBox="1">
            <a:spLocks/>
          </p:cNvSpPr>
          <p:nvPr/>
        </p:nvSpPr>
        <p:spPr>
          <a:xfrm>
            <a:off x="169332" y="152400"/>
            <a:ext cx="2802468" cy="76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WRITING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157DF5-2CDB-44F5-B251-70A24D0B4D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3205745"/>
            <a:ext cx="6834305" cy="349985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AC16F63-260A-4383-AB3B-FC4ECE36D83F}"/>
              </a:ext>
            </a:extLst>
          </p:cNvPr>
          <p:cNvSpPr txBox="1"/>
          <p:nvPr/>
        </p:nvSpPr>
        <p:spPr>
          <a:xfrm>
            <a:off x="137173" y="672747"/>
            <a:ext cx="87545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Write a short paragraph about a scary experience you have had. Use the questions to help.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24643B-CB95-409A-8B26-A8503BA2B9EB}"/>
              </a:ext>
            </a:extLst>
          </p:cNvPr>
          <p:cNvSpPr txBox="1"/>
          <p:nvPr/>
        </p:nvSpPr>
        <p:spPr>
          <a:xfrm>
            <a:off x="100831" y="1779176"/>
            <a:ext cx="30995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When was it?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FF6375-3CDF-402F-A21F-6B9EC10CBB37}"/>
              </a:ext>
            </a:extLst>
          </p:cNvPr>
          <p:cNvSpPr txBox="1"/>
          <p:nvPr/>
        </p:nvSpPr>
        <p:spPr>
          <a:xfrm>
            <a:off x="100831" y="2249976"/>
            <a:ext cx="59196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What happened?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2FFB4E-7B3D-4CAB-827B-98905467171F}"/>
              </a:ext>
            </a:extLst>
          </p:cNvPr>
          <p:cNvSpPr txBox="1"/>
          <p:nvPr/>
        </p:nvSpPr>
        <p:spPr>
          <a:xfrm>
            <a:off x="137173" y="2699039"/>
            <a:ext cx="34999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Where were you?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4F566D-8C51-4C47-B197-57C661FDA779}"/>
              </a:ext>
            </a:extLst>
          </p:cNvPr>
          <p:cNvSpPr txBox="1"/>
          <p:nvPr/>
        </p:nvSpPr>
        <p:spPr>
          <a:xfrm>
            <a:off x="3429666" y="1743270"/>
            <a:ext cx="59196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What did you do?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49BCB5-20ED-4F29-8180-9E07147989B2}"/>
              </a:ext>
            </a:extLst>
          </p:cNvPr>
          <p:cNvSpPr txBox="1"/>
          <p:nvPr/>
        </p:nvSpPr>
        <p:spPr>
          <a:xfrm>
            <a:off x="3429666" y="2214070"/>
            <a:ext cx="59196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 Who were you with?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66F6719-DACE-4452-A89F-3A172E333D06}"/>
              </a:ext>
            </a:extLst>
          </p:cNvPr>
          <p:cNvSpPr txBox="1"/>
          <p:nvPr/>
        </p:nvSpPr>
        <p:spPr>
          <a:xfrm>
            <a:off x="3458974" y="2631629"/>
            <a:ext cx="55855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6. Was it OK in the end?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88C0C4E-80AC-4422-9D1D-7CFCABD8011B}"/>
              </a:ext>
            </a:extLst>
          </p:cNvPr>
          <p:cNvSpPr txBox="1"/>
          <p:nvPr/>
        </p:nvSpPr>
        <p:spPr>
          <a:xfrm>
            <a:off x="175194" y="4558367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 </a:t>
            </a:r>
          </a:p>
        </p:txBody>
      </p:sp>
    </p:spTree>
    <p:extLst>
      <p:ext uri="{BB962C8B-B14F-4D97-AF65-F5344CB8AC3E}">
        <p14:creationId xmlns:p14="http://schemas.microsoft.com/office/powerpoint/2010/main" val="793002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28800" y="2209800"/>
            <a:ext cx="609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i="1" dirty="0">
                <a:solidFill>
                  <a:srgbClr val="92D050"/>
                </a:solidFill>
                <a:latin typeface="Bahnschrift Light" pitchFamily="34" charset="0"/>
              </a:rPr>
              <a:t>The end! </a:t>
            </a:r>
          </a:p>
        </p:txBody>
      </p:sp>
    </p:spTree>
    <p:extLst>
      <p:ext uri="{BB962C8B-B14F-4D97-AF65-F5344CB8AC3E}">
        <p14:creationId xmlns:p14="http://schemas.microsoft.com/office/powerpoint/2010/main" val="551900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7800" y="4724400"/>
            <a:ext cx="886447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Vocabulary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dangers, animals, fears and phobias. </a:t>
            </a: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Grammar: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comparison, </a:t>
            </a:r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sz="28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ing</a:t>
            </a:r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forms and phobias. </a:t>
            </a: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giving yourself time to think.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667000" y="141506"/>
            <a:ext cx="36233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FF0000"/>
                </a:solidFill>
                <a:latin typeface="Sitka Banner" panose="02000505000000020004" pitchFamily="2" charset="0"/>
              </a:rPr>
              <a:t>CONTENTS </a:t>
            </a:r>
          </a:p>
        </p:txBody>
      </p:sp>
      <p:sp>
        <p:nvSpPr>
          <p:cNvPr id="4" name="AutoShape 2" descr="Caution Vintage Metal Tin Signs Dangerous Metal Poster Warning Retro Plaque  Wall Decoration|Plaques &amp; Signs| - AliExpres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 descr="Dangerous Signs Warnings Logo Skateboard Laptop Sticker Decal A4 Size | eBay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6" descr="Warning Caution Metal Sign Plaque Vintage Funny Tin Sign Wall Decor for Bar  Pub Club Man Cave Sign Bar Pub Home Wall|Plaques &amp; Signs| - AliExpres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799" y="787838"/>
            <a:ext cx="6477001" cy="4045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27198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B521448-FB11-4CF3-A765-3E56CAB98EA1}"/>
              </a:ext>
            </a:extLst>
          </p:cNvPr>
          <p:cNvSpPr txBox="1"/>
          <p:nvPr/>
        </p:nvSpPr>
        <p:spPr>
          <a:xfrm>
            <a:off x="0" y="132488"/>
            <a:ext cx="1752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LESSON 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1291085-9FC0-45A3-B151-4460B75BD36C}"/>
              </a:ext>
            </a:extLst>
          </p:cNvPr>
          <p:cNvSpPr txBox="1"/>
          <p:nvPr/>
        </p:nvSpPr>
        <p:spPr>
          <a:xfrm>
            <a:off x="1730115" y="326027"/>
            <a:ext cx="69295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WHAT ARE YOU AFRAID OF?</a:t>
            </a:r>
          </a:p>
        </p:txBody>
      </p:sp>
      <p:pic>
        <p:nvPicPr>
          <p:cNvPr id="1026" name="Picture 2" descr="Online psychological therapy is highly effective in treating depression -  HealthTimes">
            <a:extLst>
              <a:ext uri="{FF2B5EF4-FFF2-40B4-BE49-F238E27FC236}">
                <a16:creationId xmlns:a16="http://schemas.microsoft.com/office/drawing/2014/main" id="{850CDDA5-5B0E-429B-9248-5537FCDC9B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" y="3854619"/>
            <a:ext cx="4526280" cy="2895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10 Best Online Degree in Educational Psychology 2020">
            <a:extLst>
              <a:ext uri="{FF2B5EF4-FFF2-40B4-BE49-F238E27FC236}">
                <a16:creationId xmlns:a16="http://schemas.microsoft.com/office/drawing/2014/main" id="{DD1825E0-C020-48FB-BA2C-A6A3A97A69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3855677"/>
            <a:ext cx="4316437" cy="2896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083AFF9-E977-4760-A3ED-62AC046D7BEC}"/>
              </a:ext>
            </a:extLst>
          </p:cNvPr>
          <p:cNvSpPr txBox="1"/>
          <p:nvPr/>
        </p:nvSpPr>
        <p:spPr>
          <a:xfrm>
            <a:off x="122507" y="2428688"/>
            <a:ext cx="878468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i="0" dirty="0">
                <a:solidFill>
                  <a:srgbClr val="1D2A5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 </a:t>
            </a:r>
            <a:r>
              <a:rPr lang="en-US" sz="2400" b="1" i="0" u="none" strike="noStrike" dirty="0">
                <a:solidFill>
                  <a:srgbClr val="1D2A5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4" tooltip="scientific"/>
              </a:rPr>
              <a:t>scientific</a:t>
            </a:r>
            <a:r>
              <a:rPr lang="en-US" sz="2400" b="1" i="0" dirty="0">
                <a:solidFill>
                  <a:srgbClr val="1D2A5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2400" b="1" i="0" u="none" strike="noStrike" dirty="0">
                <a:solidFill>
                  <a:srgbClr val="1D2A5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5" tooltip="study"/>
              </a:rPr>
              <a:t>study</a:t>
            </a:r>
            <a:r>
              <a:rPr lang="en-US" sz="2400" b="1" i="0" dirty="0">
                <a:solidFill>
                  <a:srgbClr val="1D2A5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of the way the </a:t>
            </a:r>
            <a:r>
              <a:rPr lang="en-US" sz="2400" b="1" i="0" u="none" strike="noStrike" dirty="0">
                <a:solidFill>
                  <a:srgbClr val="1D2A5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6" tooltip="human"/>
              </a:rPr>
              <a:t>human</a:t>
            </a:r>
            <a:r>
              <a:rPr lang="en-US" sz="2400" b="1" i="0" dirty="0">
                <a:solidFill>
                  <a:srgbClr val="1D2A5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2400" b="1" i="0" u="none" strike="noStrike" dirty="0">
                <a:solidFill>
                  <a:srgbClr val="1D2A5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7" tooltip="mind"/>
              </a:rPr>
              <a:t>mind</a:t>
            </a:r>
            <a:r>
              <a:rPr lang="en-US" sz="2400" b="1" i="0" dirty="0">
                <a:solidFill>
                  <a:srgbClr val="1D2A5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2400" b="1" i="0" u="none" strike="noStrike" dirty="0">
                <a:solidFill>
                  <a:srgbClr val="1D2A5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8" tooltip="works"/>
              </a:rPr>
              <a:t>works</a:t>
            </a:r>
            <a:r>
              <a:rPr lang="en-US" sz="2400" b="1" i="0" dirty="0">
                <a:solidFill>
                  <a:srgbClr val="1D2A5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and how it </a:t>
            </a:r>
            <a:r>
              <a:rPr lang="en-US" sz="2400" b="1" i="0" u="none" strike="noStrike" dirty="0">
                <a:solidFill>
                  <a:srgbClr val="1D2A5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9" tooltip="influences"/>
              </a:rPr>
              <a:t>influences</a:t>
            </a:r>
            <a:r>
              <a:rPr lang="en-US" sz="2400" b="1" i="0" dirty="0">
                <a:solidFill>
                  <a:srgbClr val="1D2A5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2400" b="1" i="0" u="none" strike="noStrike" dirty="0" err="1">
                <a:solidFill>
                  <a:srgbClr val="1D2A5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10" tooltip="behaviour"/>
              </a:rPr>
              <a:t>behaviour</a:t>
            </a:r>
            <a:r>
              <a:rPr lang="en-US" sz="2400" b="1" i="0" dirty="0">
                <a:solidFill>
                  <a:srgbClr val="1D2A5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or the </a:t>
            </a:r>
            <a:r>
              <a:rPr lang="en-US" sz="2400" b="1" i="0" u="none" strike="noStrike" dirty="0">
                <a:solidFill>
                  <a:srgbClr val="1D2A5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9" tooltip="influence"/>
              </a:rPr>
              <a:t>influence</a:t>
            </a:r>
            <a:r>
              <a:rPr lang="en-US" sz="2400" b="1" i="0" dirty="0">
                <a:solidFill>
                  <a:srgbClr val="1D2A5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of a </a:t>
            </a:r>
            <a:r>
              <a:rPr lang="en-US" sz="2400" b="1" i="0" u="none" strike="noStrike" dirty="0">
                <a:solidFill>
                  <a:srgbClr val="1D2A5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11" tooltip="particular"/>
              </a:rPr>
              <a:t>particular</a:t>
            </a:r>
            <a:r>
              <a:rPr lang="en-US" sz="2400" b="1" i="0" dirty="0">
                <a:solidFill>
                  <a:srgbClr val="1D2A5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person's </a:t>
            </a:r>
            <a:r>
              <a:rPr lang="en-US" sz="2400" b="1" i="0" u="none" strike="noStrike" dirty="0">
                <a:solidFill>
                  <a:srgbClr val="1D2A5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12" tooltip="character"/>
              </a:rPr>
              <a:t>character</a:t>
            </a:r>
            <a:r>
              <a:rPr lang="en-US" sz="2400" b="1" i="0" dirty="0">
                <a:solidFill>
                  <a:srgbClr val="1D2A5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on </a:t>
            </a:r>
            <a:r>
              <a:rPr lang="en-US" sz="2400" b="1" i="0" u="none" strike="noStrike" dirty="0">
                <a:solidFill>
                  <a:srgbClr val="1D2A5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13" tooltip="their"/>
              </a:rPr>
              <a:t>their</a:t>
            </a:r>
            <a:r>
              <a:rPr lang="en-US" sz="2400" b="1" i="0" dirty="0">
                <a:solidFill>
                  <a:srgbClr val="1D2A5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2400" b="1" i="0" u="none" strike="noStrike" dirty="0" err="1">
                <a:solidFill>
                  <a:srgbClr val="1D2A5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10" tooltip="behaviour"/>
              </a:rPr>
              <a:t>behaviour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78F44B-9C65-4425-A4C8-FD169360CE22}"/>
              </a:ext>
            </a:extLst>
          </p:cNvPr>
          <p:cNvSpPr txBox="1"/>
          <p:nvPr/>
        </p:nvSpPr>
        <p:spPr>
          <a:xfrm>
            <a:off x="228600" y="1320158"/>
            <a:ext cx="2438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psychology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091D4D9-733B-41F1-A8F8-969C39780F03}"/>
              </a:ext>
            </a:extLst>
          </p:cNvPr>
          <p:cNvSpPr txBox="1"/>
          <p:nvPr/>
        </p:nvSpPr>
        <p:spPr>
          <a:xfrm>
            <a:off x="213360" y="1812226"/>
            <a:ext cx="34442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i="0" dirty="0">
                <a:solidFill>
                  <a:srgbClr val="1D2A5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sz="2400" b="0" i="0" dirty="0" err="1">
                <a:solidFill>
                  <a:srgbClr val="1D2A5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saɪˈkɒl.ə.dʒi</a:t>
            </a:r>
            <a:r>
              <a:rPr lang="en-US" sz="2400" b="0" i="0" dirty="0">
                <a:solidFill>
                  <a:srgbClr val="1D2A5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50094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6 unusual phobias you have never heard of | TheHealthSite.com">
            <a:extLst>
              <a:ext uri="{FF2B5EF4-FFF2-40B4-BE49-F238E27FC236}">
                <a16:creationId xmlns:a16="http://schemas.microsoft.com/office/drawing/2014/main" id="{F533AACA-FA8C-482E-B888-3AAABAC081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3276600"/>
            <a:ext cx="434340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alloween Can Bring Out Our Phobias | Dana Foundation">
            <a:extLst>
              <a:ext uri="{FF2B5EF4-FFF2-40B4-BE49-F238E27FC236}">
                <a16:creationId xmlns:a16="http://schemas.microsoft.com/office/drawing/2014/main" id="{A58AA4C8-43C6-4E8A-983D-AFDD52FE02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0120" y="3280756"/>
            <a:ext cx="4343400" cy="3043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D2612B2-63F6-4CA8-901F-D270122BAA2A}"/>
              </a:ext>
            </a:extLst>
          </p:cNvPr>
          <p:cNvSpPr txBox="1"/>
          <p:nvPr/>
        </p:nvSpPr>
        <p:spPr>
          <a:xfrm>
            <a:off x="1447800" y="1224051"/>
            <a:ext cx="24384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i="0" dirty="0">
                <a:solidFill>
                  <a:srgbClr val="1D2A5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/ˈ</a:t>
            </a:r>
            <a:r>
              <a:rPr lang="en-US" sz="2400" b="0" i="0" dirty="0" err="1">
                <a:solidFill>
                  <a:srgbClr val="1D2A5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fəʊ.bi.ə</a:t>
            </a:r>
            <a:r>
              <a:rPr lang="en-US" sz="2400" b="0" i="0" dirty="0">
                <a:solidFill>
                  <a:srgbClr val="1D2A5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CE7763-762E-413B-991B-01725F36E876}"/>
              </a:ext>
            </a:extLst>
          </p:cNvPr>
          <p:cNvSpPr txBox="1"/>
          <p:nvPr/>
        </p:nvSpPr>
        <p:spPr>
          <a:xfrm>
            <a:off x="228600" y="1760861"/>
            <a:ext cx="888492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i="0" dirty="0">
                <a:solidFill>
                  <a:srgbClr val="1D2A5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 </a:t>
            </a:r>
            <a:r>
              <a:rPr lang="en-US" sz="2400" b="1" i="0" u="none" strike="noStrike" dirty="0">
                <a:solidFill>
                  <a:srgbClr val="1D2A5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4" tooltip="type"/>
              </a:rPr>
              <a:t>type</a:t>
            </a:r>
            <a:r>
              <a:rPr lang="en-US" sz="2400" b="1" i="0" dirty="0">
                <a:solidFill>
                  <a:srgbClr val="1D2A5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of </a:t>
            </a:r>
            <a:r>
              <a:rPr lang="en-US" sz="2400" b="1" i="0" u="none" strike="noStrike" dirty="0">
                <a:solidFill>
                  <a:srgbClr val="1D2A5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5" tooltip="anxiety"/>
              </a:rPr>
              <a:t>anxiety</a:t>
            </a:r>
            <a:r>
              <a:rPr lang="en-US" sz="2400" b="1" i="0" dirty="0">
                <a:solidFill>
                  <a:srgbClr val="1D2A5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2400" b="1" i="0" u="none" strike="noStrike" dirty="0">
                <a:solidFill>
                  <a:srgbClr val="1D2A5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6" tooltip="disorder"/>
              </a:rPr>
              <a:t>disorder</a:t>
            </a:r>
            <a:r>
              <a:rPr lang="en-US" sz="2400" b="1" i="0" dirty="0">
                <a:solidFill>
                  <a:srgbClr val="1D2A5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(= a </a:t>
            </a:r>
            <a:r>
              <a:rPr lang="en-US" sz="2400" b="1" i="0" u="none" strike="noStrike" dirty="0">
                <a:solidFill>
                  <a:srgbClr val="1D2A5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7" tooltip="mental"/>
              </a:rPr>
              <a:t>mental</a:t>
            </a:r>
            <a:r>
              <a:rPr lang="en-US" sz="2400" b="1" i="0" dirty="0">
                <a:solidFill>
                  <a:srgbClr val="1D2A5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2400" b="1" i="0" u="none" strike="noStrike" dirty="0">
                <a:solidFill>
                  <a:srgbClr val="1D2A5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8" tooltip="illness"/>
              </a:rPr>
              <a:t>illness</a:t>
            </a:r>
            <a:r>
              <a:rPr lang="en-US" sz="2400" b="1" i="0" dirty="0">
                <a:solidFill>
                  <a:srgbClr val="1D2A5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that makes someone very </a:t>
            </a:r>
            <a:r>
              <a:rPr lang="en-US" sz="2400" b="1" i="0" u="none" strike="noStrike" dirty="0">
                <a:solidFill>
                  <a:srgbClr val="1D2A5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9" tooltip="worried"/>
              </a:rPr>
              <a:t>worried</a:t>
            </a:r>
            <a:r>
              <a:rPr lang="en-US" sz="2400" b="1" i="0" dirty="0">
                <a:solidFill>
                  <a:srgbClr val="1D2A5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and </a:t>
            </a:r>
            <a:r>
              <a:rPr lang="en-US" sz="2400" b="1" i="0" u="none" strike="noStrike" dirty="0">
                <a:solidFill>
                  <a:srgbClr val="1D2A5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10" tooltip="affects"/>
              </a:rPr>
              <a:t>affects</a:t>
            </a:r>
            <a:r>
              <a:rPr lang="en-US" sz="2400" b="1" i="0" dirty="0">
                <a:solidFill>
                  <a:srgbClr val="1D2A5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2400" b="1" i="0" u="none" strike="noStrike" dirty="0">
                <a:solidFill>
                  <a:srgbClr val="1D2A5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11" tooltip="their"/>
              </a:rPr>
              <a:t>their</a:t>
            </a:r>
            <a:r>
              <a:rPr lang="en-US" sz="2400" b="1" i="0" dirty="0">
                <a:solidFill>
                  <a:srgbClr val="1D2A5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2400" b="1" i="0" u="none" strike="noStrike" dirty="0">
                <a:solidFill>
                  <a:srgbClr val="1D2A5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12" tooltip="life"/>
              </a:rPr>
              <a:t>life</a:t>
            </a:r>
            <a:r>
              <a:rPr lang="en-US" sz="2400" b="1" i="0" dirty="0">
                <a:solidFill>
                  <a:srgbClr val="1D2A5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 that </a:t>
            </a:r>
            <a:r>
              <a:rPr lang="en-US" sz="2400" b="1" i="0" u="none" strike="noStrike" dirty="0">
                <a:solidFill>
                  <a:srgbClr val="1D2A5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13" tooltip="involves"/>
              </a:rPr>
              <a:t>involves</a:t>
            </a:r>
            <a:r>
              <a:rPr lang="en-US" sz="2400" b="1" i="0" dirty="0">
                <a:solidFill>
                  <a:srgbClr val="1D2A5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an </a:t>
            </a:r>
            <a:r>
              <a:rPr lang="en-US" sz="2400" b="1" i="0" u="none" strike="noStrike" dirty="0">
                <a:solidFill>
                  <a:srgbClr val="1D2A5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14" tooltip="extreme"/>
              </a:rPr>
              <a:t>extreme</a:t>
            </a:r>
            <a:r>
              <a:rPr lang="en-US" sz="2400" b="1" i="0" dirty="0">
                <a:solidFill>
                  <a:srgbClr val="1D2A5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2400" b="1" i="0" u="none" strike="noStrike" dirty="0">
                <a:solidFill>
                  <a:srgbClr val="1D2A5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15" tooltip="fear"/>
              </a:rPr>
              <a:t>fear</a:t>
            </a:r>
            <a:r>
              <a:rPr lang="en-US" sz="2400" b="1" i="0" dirty="0">
                <a:solidFill>
                  <a:srgbClr val="1D2A5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of something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C78257-59FC-4333-A14D-FF8E853F4279}"/>
              </a:ext>
            </a:extLst>
          </p:cNvPr>
          <p:cNvSpPr txBox="1"/>
          <p:nvPr/>
        </p:nvSpPr>
        <p:spPr>
          <a:xfrm>
            <a:off x="228600" y="1193274"/>
            <a:ext cx="14395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phobia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2F16DA-8245-4A2C-9ED4-E3767DB99343}"/>
              </a:ext>
            </a:extLst>
          </p:cNvPr>
          <p:cNvSpPr txBox="1"/>
          <p:nvPr/>
        </p:nvSpPr>
        <p:spPr>
          <a:xfrm>
            <a:off x="0" y="132488"/>
            <a:ext cx="2438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VOCABULARY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F041311-052A-4F57-854F-0AC0B1BA1456}"/>
              </a:ext>
            </a:extLst>
          </p:cNvPr>
          <p:cNvSpPr txBox="1"/>
          <p:nvPr/>
        </p:nvSpPr>
        <p:spPr>
          <a:xfrm>
            <a:off x="2667000" y="342046"/>
            <a:ext cx="41992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PHOBIAS</a:t>
            </a:r>
          </a:p>
        </p:txBody>
      </p:sp>
    </p:spTree>
    <p:extLst>
      <p:ext uri="{BB962C8B-B14F-4D97-AF65-F5344CB8AC3E}">
        <p14:creationId xmlns:p14="http://schemas.microsoft.com/office/powerpoint/2010/main" val="11144629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Acrophobia: Fear of Heights - Brain ask">
            <a:extLst>
              <a:ext uri="{FF2B5EF4-FFF2-40B4-BE49-F238E27FC236}">
                <a16:creationId xmlns:a16="http://schemas.microsoft.com/office/drawing/2014/main" id="{FAF2EA21-161E-4337-8473-19E8E8046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399" y="988368"/>
            <a:ext cx="7315423" cy="4872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BEE5CF8-B88B-437E-A39E-577EDCF742D7}"/>
              </a:ext>
            </a:extLst>
          </p:cNvPr>
          <p:cNvSpPr txBox="1"/>
          <p:nvPr/>
        </p:nvSpPr>
        <p:spPr>
          <a:xfrm>
            <a:off x="1803596" y="5951548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acrophobia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A4BBC9-D870-403A-A85F-7F6D34D4C9BC}"/>
              </a:ext>
            </a:extLst>
          </p:cNvPr>
          <p:cNvSpPr txBox="1"/>
          <p:nvPr/>
        </p:nvSpPr>
        <p:spPr>
          <a:xfrm>
            <a:off x="4825805" y="5951548"/>
            <a:ext cx="31751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fear of heights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F7C1B8-8D08-4E38-9773-B3F101575E81}"/>
              </a:ext>
            </a:extLst>
          </p:cNvPr>
          <p:cNvSpPr txBox="1"/>
          <p:nvPr/>
        </p:nvSpPr>
        <p:spPr>
          <a:xfrm>
            <a:off x="1600200" y="6396335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i="0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/ˌ</a:t>
            </a:r>
            <a:r>
              <a:rPr lang="en-US" sz="2400" b="0" i="0" dirty="0" err="1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æk.rəˈfəʊ.bi.ə</a:t>
            </a:r>
            <a:r>
              <a:rPr lang="en-US" sz="2400" b="0" i="0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/</a:t>
            </a:r>
            <a:endParaRPr lang="en-US" sz="2400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C04DB024-35C1-4875-BC1F-70B938CD06C6}"/>
              </a:ext>
            </a:extLst>
          </p:cNvPr>
          <p:cNvSpPr txBox="1">
            <a:spLocks/>
          </p:cNvSpPr>
          <p:nvPr/>
        </p:nvSpPr>
        <p:spPr>
          <a:xfrm>
            <a:off x="160868" y="-4464"/>
            <a:ext cx="3039532" cy="7620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VOCABULARY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61CF9026-B844-4510-8C30-4F64CE47B4FD}"/>
              </a:ext>
            </a:extLst>
          </p:cNvPr>
          <p:cNvSpPr txBox="1">
            <a:spLocks/>
          </p:cNvSpPr>
          <p:nvPr/>
        </p:nvSpPr>
        <p:spPr>
          <a:xfrm>
            <a:off x="3057378" y="288821"/>
            <a:ext cx="4953000" cy="6540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b="1" i="1" dirty="0">
                <a:solidFill>
                  <a:srgbClr val="00B050"/>
                </a:solidFill>
                <a:latin typeface="Sitka Display" pitchFamily="2" charset="0"/>
                <a:cs typeface="Times New Roman" panose="02020603050405020304" pitchFamily="18" charset="0"/>
              </a:rPr>
              <a:t>TYPES OF PHOBIAS</a:t>
            </a:r>
            <a:endParaRPr lang="en-US" sz="2400" b="1" i="1" dirty="0">
              <a:solidFill>
                <a:srgbClr val="002060"/>
              </a:solidFill>
              <a:latin typeface="Sitka Display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4222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BEE5CF8-B88B-437E-A39E-577EDCF742D7}"/>
              </a:ext>
            </a:extLst>
          </p:cNvPr>
          <p:cNvSpPr txBox="1"/>
          <p:nvPr/>
        </p:nvSpPr>
        <p:spPr>
          <a:xfrm>
            <a:off x="957774" y="5892897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agoraphobia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A4BBC9-D870-403A-A85F-7F6D34D4C9BC}"/>
              </a:ext>
            </a:extLst>
          </p:cNvPr>
          <p:cNvSpPr txBox="1"/>
          <p:nvPr/>
        </p:nvSpPr>
        <p:spPr>
          <a:xfrm>
            <a:off x="4724401" y="5951548"/>
            <a:ext cx="4191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fear of open spaces or crowded public places 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C04DB024-35C1-4875-BC1F-70B938CD06C6}"/>
              </a:ext>
            </a:extLst>
          </p:cNvPr>
          <p:cNvSpPr txBox="1">
            <a:spLocks/>
          </p:cNvSpPr>
          <p:nvPr/>
        </p:nvSpPr>
        <p:spPr>
          <a:xfrm>
            <a:off x="160868" y="-4464"/>
            <a:ext cx="3039532" cy="7620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VOCABULARY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61CF9026-B844-4510-8C30-4F64CE47B4FD}"/>
              </a:ext>
            </a:extLst>
          </p:cNvPr>
          <p:cNvSpPr txBox="1">
            <a:spLocks/>
          </p:cNvSpPr>
          <p:nvPr/>
        </p:nvSpPr>
        <p:spPr>
          <a:xfrm>
            <a:off x="3057378" y="288821"/>
            <a:ext cx="4953000" cy="6540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b="1" i="1" dirty="0">
                <a:solidFill>
                  <a:srgbClr val="00B050"/>
                </a:solidFill>
                <a:latin typeface="Sitka Display" pitchFamily="2" charset="0"/>
                <a:cs typeface="Times New Roman" panose="02020603050405020304" pitchFamily="18" charset="0"/>
              </a:rPr>
              <a:t>TYPES OF PHOBIAS</a:t>
            </a:r>
            <a:endParaRPr lang="en-US" sz="2400" b="1" i="1" dirty="0">
              <a:solidFill>
                <a:srgbClr val="002060"/>
              </a:solidFill>
              <a:latin typeface="Sitka Display" pitchFamily="2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B10DDC-777E-4F94-BB52-CCB28408FC8F}"/>
              </a:ext>
            </a:extLst>
          </p:cNvPr>
          <p:cNvSpPr txBox="1"/>
          <p:nvPr/>
        </p:nvSpPr>
        <p:spPr>
          <a:xfrm>
            <a:off x="881574" y="6322445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i="0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/ˌ</a:t>
            </a:r>
            <a:r>
              <a:rPr lang="en-US" sz="2400" b="0" i="0" dirty="0" err="1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æɡ.ə.rəˈfəʊ.bi.ə</a:t>
            </a:r>
            <a:r>
              <a:rPr lang="en-US" sz="2400" b="0" i="0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/</a:t>
            </a:r>
            <a:endParaRPr lang="en-US" sz="2400" dirty="0"/>
          </a:p>
        </p:txBody>
      </p:sp>
      <p:pic>
        <p:nvPicPr>
          <p:cNvPr id="4098" name="Picture 2" descr="Haphephobia: What to know about the fear of being touched">
            <a:extLst>
              <a:ext uri="{FF2B5EF4-FFF2-40B4-BE49-F238E27FC236}">
                <a16:creationId xmlns:a16="http://schemas.microsoft.com/office/drawing/2014/main" id="{7E23C56E-62B5-4257-A0EF-20AE6BC1D7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774" y="887825"/>
            <a:ext cx="7311869" cy="4878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6755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BEE5CF8-B88B-437E-A39E-577EDCF742D7}"/>
              </a:ext>
            </a:extLst>
          </p:cNvPr>
          <p:cNvSpPr txBox="1"/>
          <p:nvPr/>
        </p:nvSpPr>
        <p:spPr>
          <a:xfrm>
            <a:off x="1803596" y="5951548"/>
            <a:ext cx="2514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arachnophobia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A4BBC9-D870-403A-A85F-7F6D34D4C9BC}"/>
              </a:ext>
            </a:extLst>
          </p:cNvPr>
          <p:cNvSpPr txBox="1"/>
          <p:nvPr/>
        </p:nvSpPr>
        <p:spPr>
          <a:xfrm>
            <a:off x="5334000" y="5951548"/>
            <a:ext cx="31751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fear of spiders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C04DB024-35C1-4875-BC1F-70B938CD06C6}"/>
              </a:ext>
            </a:extLst>
          </p:cNvPr>
          <p:cNvSpPr txBox="1">
            <a:spLocks/>
          </p:cNvSpPr>
          <p:nvPr/>
        </p:nvSpPr>
        <p:spPr>
          <a:xfrm>
            <a:off x="160868" y="-4464"/>
            <a:ext cx="3039532" cy="7620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VOCABULARY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61CF9026-B844-4510-8C30-4F64CE47B4FD}"/>
              </a:ext>
            </a:extLst>
          </p:cNvPr>
          <p:cNvSpPr txBox="1">
            <a:spLocks/>
          </p:cNvSpPr>
          <p:nvPr/>
        </p:nvSpPr>
        <p:spPr>
          <a:xfrm>
            <a:off x="3057378" y="288821"/>
            <a:ext cx="4953000" cy="6540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b="1" i="1" dirty="0">
                <a:solidFill>
                  <a:srgbClr val="00B050"/>
                </a:solidFill>
                <a:latin typeface="Sitka Display" pitchFamily="2" charset="0"/>
                <a:cs typeface="Times New Roman" panose="02020603050405020304" pitchFamily="18" charset="0"/>
              </a:rPr>
              <a:t>TYPES OF PHOBIAS</a:t>
            </a:r>
            <a:endParaRPr lang="en-US" sz="2400" b="1" i="1" dirty="0">
              <a:solidFill>
                <a:srgbClr val="002060"/>
              </a:solidFill>
              <a:latin typeface="Sitka Display" pitchFamily="2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818D09-079D-4A42-91FF-ECFF89182900}"/>
              </a:ext>
            </a:extLst>
          </p:cNvPr>
          <p:cNvSpPr txBox="1"/>
          <p:nvPr/>
        </p:nvSpPr>
        <p:spPr>
          <a:xfrm>
            <a:off x="1803596" y="6396335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i="0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/</a:t>
            </a:r>
            <a:r>
              <a:rPr lang="en-US" sz="2400" b="0" i="0" dirty="0" err="1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əˈræk.nəˌfəʊ.bi.ə</a:t>
            </a:r>
            <a:r>
              <a:rPr lang="en-US" sz="2400" b="0" i="0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/</a:t>
            </a:r>
            <a:endParaRPr lang="en-US" sz="2400" dirty="0"/>
          </a:p>
        </p:txBody>
      </p:sp>
      <p:pic>
        <p:nvPicPr>
          <p:cNvPr id="5122" name="Picture 2" descr="EXTREME SPIDER SCARE - YouTube">
            <a:extLst>
              <a:ext uri="{FF2B5EF4-FFF2-40B4-BE49-F238E27FC236}">
                <a16:creationId xmlns:a16="http://schemas.microsoft.com/office/drawing/2014/main" id="{75AD9A50-5846-44CF-9135-9FA94B9E00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236156"/>
            <a:ext cx="8229600" cy="4629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6012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772</TotalTime>
  <Words>929</Words>
  <Application>Microsoft Office PowerPoint</Application>
  <PresentationFormat>On-screen Show (4:3)</PresentationFormat>
  <Paragraphs>178</Paragraphs>
  <Slides>36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4" baseType="lpstr">
      <vt:lpstr>Arial</vt:lpstr>
      <vt:lpstr>Bahnschrift Light</vt:lpstr>
      <vt:lpstr>Calibri</vt:lpstr>
      <vt:lpstr>Sitka Banner</vt:lpstr>
      <vt:lpstr>Sitka Display</vt:lpstr>
      <vt:lpstr>Times New Roman</vt:lpstr>
      <vt:lpstr>Wingdings</vt:lpstr>
      <vt:lpstr>Office Theme</vt:lpstr>
      <vt:lpstr>TEACHER’S PERSONAL INFORMATION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TEACHER’S PERSONAL INFORMATION</dc:title>
  <dc:creator>Loan Nguyen Thanh</dc:creator>
  <cp:lastModifiedBy>Keios Starqua</cp:lastModifiedBy>
  <cp:revision>84</cp:revision>
  <cp:lastPrinted>2020-12-27T23:35:12Z</cp:lastPrinted>
  <dcterms:created xsi:type="dcterms:W3CDTF">2020-12-23T03:59:56Z</dcterms:created>
  <dcterms:modified xsi:type="dcterms:W3CDTF">2021-09-27T06:24:09Z</dcterms:modified>
</cp:coreProperties>
</file>